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71" r:id="rId11"/>
    <p:sldId id="267" r:id="rId12"/>
    <p:sldId id="274" r:id="rId13"/>
    <p:sldId id="266" r:id="rId14"/>
    <p:sldId id="268" r:id="rId15"/>
    <p:sldId id="269" r:id="rId16"/>
    <p:sldId id="272" r:id="rId17"/>
    <p:sldId id="270" r:id="rId18"/>
    <p:sldId id="279" r:id="rId19"/>
    <p:sldId id="275" r:id="rId20"/>
    <p:sldId id="277" r:id="rId21"/>
    <p:sldId id="278"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4551"/>
    <a:srgbClr val="C00000"/>
    <a:srgbClr val="822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1" autoAdjust="0"/>
    <p:restoredTop sz="85270" autoAdjust="0"/>
  </p:normalViewPr>
  <p:slideViewPr>
    <p:cSldViewPr snapToGrid="0">
      <p:cViewPr varScale="1">
        <p:scale>
          <a:sx n="94" d="100"/>
          <a:sy n="94" d="100"/>
        </p:scale>
        <p:origin x="656" y="6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E0EE8-C407-49F6-9CBA-81FD08B543CB}" type="datetimeFigureOut">
              <a:rPr lang="en-US" smtClean="0"/>
              <a:t>10/21/2024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70895-4AB2-4556-B03F-C0E9FC6C1128}" type="slidenum">
              <a:rPr lang="en-US" smtClean="0"/>
              <a:t>‹#›</a:t>
            </a:fld>
            <a:endParaRPr lang="en-US"/>
          </a:p>
        </p:txBody>
      </p:sp>
    </p:spTree>
    <p:extLst>
      <p:ext uri="{BB962C8B-B14F-4D97-AF65-F5344CB8AC3E}">
        <p14:creationId xmlns:p14="http://schemas.microsoft.com/office/powerpoint/2010/main" val="1372434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I’m going to talk about Keyrtual: a lightweight mixed reality musical keyboard for smartphone</a:t>
            </a:r>
          </a:p>
        </p:txBody>
      </p:sp>
      <p:sp>
        <p:nvSpPr>
          <p:cNvPr id="4" name="Slide Number Placeholder 3"/>
          <p:cNvSpPr>
            <a:spLocks noGrp="1"/>
          </p:cNvSpPr>
          <p:nvPr>
            <p:ph type="sldNum" sz="quarter" idx="5"/>
          </p:nvPr>
        </p:nvSpPr>
        <p:spPr/>
        <p:txBody>
          <a:bodyPr/>
          <a:lstStyle/>
          <a:p>
            <a:fld id="{2C070895-4AB2-4556-B03F-C0E9FC6C1128}" type="slidenum">
              <a:rPr lang="en-US" smtClean="0"/>
              <a:t>1</a:t>
            </a:fld>
            <a:endParaRPr lang="en-US"/>
          </a:p>
        </p:txBody>
      </p:sp>
    </p:spTree>
    <p:extLst>
      <p:ext uri="{BB962C8B-B14F-4D97-AF65-F5344CB8AC3E}">
        <p14:creationId xmlns:p14="http://schemas.microsoft.com/office/powerpoint/2010/main" val="1032134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prototype was functional but had the problem of needing expensive and dedicated hardware to work, so we decided to port the system on a smartphone to make it accessible to everyone at zero cost.</a:t>
            </a:r>
          </a:p>
          <a:p>
            <a:r>
              <a:rPr lang="en-US" dirty="0"/>
              <a:t>Without the </a:t>
            </a:r>
            <a:r>
              <a:rPr lang="en-US" dirty="0" err="1"/>
              <a:t>leapmotion</a:t>
            </a:r>
            <a:r>
              <a:rPr lang="en-US" dirty="0"/>
              <a:t> we don’t have information about 3-dimensional position of the hands, so we had to come up with an alternative solution</a:t>
            </a:r>
          </a:p>
        </p:txBody>
      </p:sp>
      <p:sp>
        <p:nvSpPr>
          <p:cNvPr id="4" name="Slide Number Placeholder 3"/>
          <p:cNvSpPr>
            <a:spLocks noGrp="1"/>
          </p:cNvSpPr>
          <p:nvPr>
            <p:ph type="sldNum" sz="quarter" idx="5"/>
          </p:nvPr>
        </p:nvSpPr>
        <p:spPr/>
        <p:txBody>
          <a:bodyPr/>
          <a:lstStyle/>
          <a:p>
            <a:fld id="{2C070895-4AB2-4556-B03F-C0E9FC6C1128}" type="slidenum">
              <a:rPr lang="en-US" smtClean="0"/>
              <a:t>10</a:t>
            </a:fld>
            <a:endParaRPr lang="en-US"/>
          </a:p>
        </p:txBody>
      </p:sp>
    </p:spTree>
    <p:extLst>
      <p:ext uri="{BB962C8B-B14F-4D97-AF65-F5344CB8AC3E}">
        <p14:creationId xmlns:p14="http://schemas.microsoft.com/office/powerpoint/2010/main" val="23057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t>
            </a:r>
            <a:r>
              <a:rPr lang="en-US" dirty="0" err="1"/>
              <a:t>leapmotion</a:t>
            </a:r>
            <a:r>
              <a:rPr lang="en-US" dirty="0"/>
              <a:t> we don’t have 3-dimensional information anymore, so we tried different approaches to compensate with the hardware that we have on a smartphone.</a:t>
            </a:r>
          </a:p>
          <a:p>
            <a:r>
              <a:rPr lang="en-US" dirty="0"/>
              <a:t>We tried with depth sensors, a common hardware in many high-end devices, but they are not available on all smartphones and not precise enough for our use-case.</a:t>
            </a:r>
          </a:p>
          <a:p>
            <a:r>
              <a:rPr lang="en-US" dirty="0"/>
              <a:t>We also thought about using stereo vision techniques, but the availability, position and purpose of the different sensors on different models of smartphone is unpredictable and cannot be used for this purpose</a:t>
            </a:r>
          </a:p>
        </p:txBody>
      </p:sp>
      <p:sp>
        <p:nvSpPr>
          <p:cNvPr id="4" name="Slide Number Placeholder 3"/>
          <p:cNvSpPr>
            <a:spLocks noGrp="1"/>
          </p:cNvSpPr>
          <p:nvPr>
            <p:ph type="sldNum" sz="quarter" idx="5"/>
          </p:nvPr>
        </p:nvSpPr>
        <p:spPr/>
        <p:txBody>
          <a:bodyPr/>
          <a:lstStyle/>
          <a:p>
            <a:fld id="{2C070895-4AB2-4556-B03F-C0E9FC6C1128}" type="slidenum">
              <a:rPr lang="en-US" smtClean="0"/>
              <a:t>11</a:t>
            </a:fld>
            <a:endParaRPr lang="en-US"/>
          </a:p>
        </p:txBody>
      </p:sp>
    </p:spTree>
    <p:extLst>
      <p:ext uri="{BB962C8B-B14F-4D97-AF65-F5344CB8AC3E}">
        <p14:creationId xmlns:p14="http://schemas.microsoft.com/office/powerpoint/2010/main" val="3038790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ended up changing point of view, by lowering the camera from a 90-degree angle to around 45-degree.</a:t>
            </a:r>
          </a:p>
          <a:p>
            <a:r>
              <a:rPr lang="en-US" dirty="0"/>
              <a:t>This gives a partial view on the distance between fingers and the keyboard</a:t>
            </a:r>
          </a:p>
        </p:txBody>
      </p:sp>
      <p:sp>
        <p:nvSpPr>
          <p:cNvPr id="4" name="Slide Number Placeholder 3"/>
          <p:cNvSpPr>
            <a:spLocks noGrp="1"/>
          </p:cNvSpPr>
          <p:nvPr>
            <p:ph type="sldNum" sz="quarter" idx="5"/>
          </p:nvPr>
        </p:nvSpPr>
        <p:spPr/>
        <p:txBody>
          <a:bodyPr/>
          <a:lstStyle/>
          <a:p>
            <a:fld id="{2C070895-4AB2-4556-B03F-C0E9FC6C1128}" type="slidenum">
              <a:rPr lang="en-US" smtClean="0"/>
              <a:t>12</a:t>
            </a:fld>
            <a:endParaRPr lang="en-US"/>
          </a:p>
        </p:txBody>
      </p:sp>
    </p:spTree>
    <p:extLst>
      <p:ext uri="{BB962C8B-B14F-4D97-AF65-F5344CB8AC3E}">
        <p14:creationId xmlns:p14="http://schemas.microsoft.com/office/powerpoint/2010/main" val="2343000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still has a preliminary phase in which we do keyboard detection and a real-time phase in which the notes are played, but this time everything is simpler</a:t>
            </a:r>
          </a:p>
        </p:txBody>
      </p:sp>
      <p:sp>
        <p:nvSpPr>
          <p:cNvPr id="4" name="Slide Number Placeholder 3"/>
          <p:cNvSpPr>
            <a:spLocks noGrp="1"/>
          </p:cNvSpPr>
          <p:nvPr>
            <p:ph type="sldNum" sz="quarter" idx="5"/>
          </p:nvPr>
        </p:nvSpPr>
        <p:spPr/>
        <p:txBody>
          <a:bodyPr/>
          <a:lstStyle/>
          <a:p>
            <a:fld id="{2C070895-4AB2-4556-B03F-C0E9FC6C1128}" type="slidenum">
              <a:rPr lang="en-US" smtClean="0"/>
              <a:t>13</a:t>
            </a:fld>
            <a:endParaRPr lang="en-US"/>
          </a:p>
        </p:txBody>
      </p:sp>
    </p:spTree>
    <p:extLst>
      <p:ext uri="{BB962C8B-B14F-4D97-AF65-F5344CB8AC3E}">
        <p14:creationId xmlns:p14="http://schemas.microsoft.com/office/powerpoint/2010/main" val="293591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keyboard detection phase doesn’t need to do background subtraction anymore. </a:t>
            </a:r>
          </a:p>
          <a:p>
            <a:r>
              <a:rPr lang="en-US" dirty="0"/>
              <a:t>What we do is display a perimeter on the screen, so that the user frames the keyboard inside the perimeter and the detection is done only inside the area.</a:t>
            </a:r>
          </a:p>
          <a:p>
            <a:r>
              <a:rPr lang="en-US" dirty="0"/>
              <a:t>Then we still use classical and lightweight computer vision algorithms but now we detect contour instead of straight lines.</a:t>
            </a:r>
          </a:p>
          <a:p>
            <a:r>
              <a:rPr lang="en-US" dirty="0"/>
              <a:t>This is because we want to detect also hand drawn keyboard.</a:t>
            </a:r>
          </a:p>
          <a:p>
            <a:r>
              <a:rPr lang="en-US" dirty="0"/>
              <a:t>In the end we create two images: one is the result of tile detection and is shown to the user to give immediate feedback, and one is a grayscale image in which each tile is colored with a scale of gray, corresponding to the note that the tile plays</a:t>
            </a:r>
          </a:p>
        </p:txBody>
      </p:sp>
      <p:sp>
        <p:nvSpPr>
          <p:cNvPr id="4" name="Slide Number Placeholder 3"/>
          <p:cNvSpPr>
            <a:spLocks noGrp="1"/>
          </p:cNvSpPr>
          <p:nvPr>
            <p:ph type="sldNum" sz="quarter" idx="5"/>
          </p:nvPr>
        </p:nvSpPr>
        <p:spPr/>
        <p:txBody>
          <a:bodyPr/>
          <a:lstStyle/>
          <a:p>
            <a:fld id="{2C070895-4AB2-4556-B03F-C0E9FC6C1128}" type="slidenum">
              <a:rPr lang="en-US" smtClean="0"/>
              <a:t>14</a:t>
            </a:fld>
            <a:endParaRPr lang="en-US"/>
          </a:p>
        </p:txBody>
      </p:sp>
    </p:spTree>
    <p:extLst>
      <p:ext uri="{BB962C8B-B14F-4D97-AF65-F5344CB8AC3E}">
        <p14:creationId xmlns:p14="http://schemas.microsoft.com/office/powerpoint/2010/main" val="2326275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detecting when a finger touches the table, we use the new point of view and a simple finite-state-automata to keep track of the finger. We monitor the up and down velocity of the finger, and the sound is triggered when the finger stops after </a:t>
            </a:r>
            <a:r>
              <a:rPr lang="en-US"/>
              <a:t>going down</a:t>
            </a:r>
            <a:endParaRPr lang="en-US" dirty="0"/>
          </a:p>
        </p:txBody>
      </p:sp>
      <p:sp>
        <p:nvSpPr>
          <p:cNvPr id="4" name="Slide Number Placeholder 3"/>
          <p:cNvSpPr>
            <a:spLocks noGrp="1"/>
          </p:cNvSpPr>
          <p:nvPr>
            <p:ph type="sldNum" sz="quarter" idx="5"/>
          </p:nvPr>
        </p:nvSpPr>
        <p:spPr/>
        <p:txBody>
          <a:bodyPr/>
          <a:lstStyle/>
          <a:p>
            <a:fld id="{2C070895-4AB2-4556-B03F-C0E9FC6C1128}" type="slidenum">
              <a:rPr lang="en-US" smtClean="0"/>
              <a:t>15</a:t>
            </a:fld>
            <a:endParaRPr lang="en-US"/>
          </a:p>
        </p:txBody>
      </p:sp>
    </p:spTree>
    <p:extLst>
      <p:ext uri="{BB962C8B-B14F-4D97-AF65-F5344CB8AC3E}">
        <p14:creationId xmlns:p14="http://schemas.microsoft.com/office/powerpoint/2010/main" val="3661645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which note to play we simply take the position of the finger and use it to look at the grayscale image of notes. If the pixel in that image is not black, then we look at the intensity of the pixel and that is the note to play</a:t>
            </a:r>
          </a:p>
        </p:txBody>
      </p:sp>
      <p:sp>
        <p:nvSpPr>
          <p:cNvPr id="4" name="Slide Number Placeholder 3"/>
          <p:cNvSpPr>
            <a:spLocks noGrp="1"/>
          </p:cNvSpPr>
          <p:nvPr>
            <p:ph type="sldNum" sz="quarter" idx="5"/>
          </p:nvPr>
        </p:nvSpPr>
        <p:spPr/>
        <p:txBody>
          <a:bodyPr/>
          <a:lstStyle/>
          <a:p>
            <a:fld id="{2C070895-4AB2-4556-B03F-C0E9FC6C1128}" type="slidenum">
              <a:rPr lang="en-US" smtClean="0"/>
              <a:t>16</a:t>
            </a:fld>
            <a:endParaRPr lang="en-US"/>
          </a:p>
        </p:txBody>
      </p:sp>
    </p:spTree>
    <p:extLst>
      <p:ext uri="{BB962C8B-B14F-4D97-AF65-F5344CB8AC3E}">
        <p14:creationId xmlns:p14="http://schemas.microsoft.com/office/powerpoint/2010/main" val="1119600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some tests and compared the prototype to the application. </a:t>
            </a:r>
          </a:p>
          <a:p>
            <a:r>
              <a:rPr lang="en-US" dirty="0"/>
              <a:t>As you can see, the new keyboard detection algorithm is very accurate with all possible kinds of keyboard.</a:t>
            </a:r>
          </a:p>
          <a:p>
            <a:r>
              <a:rPr lang="en-US" dirty="0"/>
              <a:t>The algorithm for note detection is more precise but less accurate, but in the end is still better than the old one despite the lack of </a:t>
            </a:r>
            <a:r>
              <a:rPr lang="en-US" dirty="0" err="1"/>
              <a:t>leapmotion</a:t>
            </a:r>
            <a:r>
              <a:rPr lang="en-US" dirty="0"/>
              <a:t>.</a:t>
            </a:r>
          </a:p>
          <a:p>
            <a:r>
              <a:rPr lang="en-US" dirty="0"/>
              <a:t>The usability of the system improved a lot, because the application only needs one device, and the keyboard detection phase is much simpler than before</a:t>
            </a:r>
          </a:p>
        </p:txBody>
      </p:sp>
      <p:sp>
        <p:nvSpPr>
          <p:cNvPr id="4" name="Slide Number Placeholder 3"/>
          <p:cNvSpPr>
            <a:spLocks noGrp="1"/>
          </p:cNvSpPr>
          <p:nvPr>
            <p:ph type="sldNum" sz="quarter" idx="5"/>
          </p:nvPr>
        </p:nvSpPr>
        <p:spPr/>
        <p:txBody>
          <a:bodyPr/>
          <a:lstStyle/>
          <a:p>
            <a:fld id="{2C070895-4AB2-4556-B03F-C0E9FC6C1128}" type="slidenum">
              <a:rPr lang="en-US" smtClean="0"/>
              <a:t>17</a:t>
            </a:fld>
            <a:endParaRPr lang="en-US"/>
          </a:p>
        </p:txBody>
      </p:sp>
    </p:spTree>
    <p:extLst>
      <p:ext uri="{BB962C8B-B14F-4D97-AF65-F5344CB8AC3E}">
        <p14:creationId xmlns:p14="http://schemas.microsoft.com/office/powerpoint/2010/main" val="293869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demonstration of the app</a:t>
            </a:r>
          </a:p>
        </p:txBody>
      </p:sp>
      <p:sp>
        <p:nvSpPr>
          <p:cNvPr id="4" name="Slide Number Placeholder 3"/>
          <p:cNvSpPr>
            <a:spLocks noGrp="1"/>
          </p:cNvSpPr>
          <p:nvPr>
            <p:ph type="sldNum" sz="quarter" idx="5"/>
          </p:nvPr>
        </p:nvSpPr>
        <p:spPr/>
        <p:txBody>
          <a:bodyPr/>
          <a:lstStyle/>
          <a:p>
            <a:fld id="{2C070895-4AB2-4556-B03F-C0E9FC6C1128}" type="slidenum">
              <a:rPr lang="en-US" smtClean="0"/>
              <a:t>18</a:t>
            </a:fld>
            <a:endParaRPr lang="en-US"/>
          </a:p>
        </p:txBody>
      </p:sp>
    </p:spTree>
    <p:extLst>
      <p:ext uri="{BB962C8B-B14F-4D97-AF65-F5344CB8AC3E}">
        <p14:creationId xmlns:p14="http://schemas.microsoft.com/office/powerpoint/2010/main" val="1110138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developing a touch detection algorithm that uses the same techniques used in virtual typography keyboard</a:t>
            </a:r>
          </a:p>
        </p:txBody>
      </p:sp>
      <p:sp>
        <p:nvSpPr>
          <p:cNvPr id="4" name="Slide Number Placeholder 3"/>
          <p:cNvSpPr>
            <a:spLocks noGrp="1"/>
          </p:cNvSpPr>
          <p:nvPr>
            <p:ph type="sldNum" sz="quarter" idx="5"/>
          </p:nvPr>
        </p:nvSpPr>
        <p:spPr/>
        <p:txBody>
          <a:bodyPr/>
          <a:lstStyle/>
          <a:p>
            <a:fld id="{2C070895-4AB2-4556-B03F-C0E9FC6C1128}" type="slidenum">
              <a:rPr lang="en-US" smtClean="0"/>
              <a:t>20</a:t>
            </a:fld>
            <a:endParaRPr lang="en-US"/>
          </a:p>
        </p:txBody>
      </p:sp>
    </p:spTree>
    <p:extLst>
      <p:ext uri="{BB962C8B-B14F-4D97-AF65-F5344CB8AC3E}">
        <p14:creationId xmlns:p14="http://schemas.microsoft.com/office/powerpoint/2010/main" val="1509955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I’d like to thank Fondazione TIM and Fondazione Catalano for believing in this project and for the financial support</a:t>
            </a:r>
          </a:p>
        </p:txBody>
      </p:sp>
      <p:sp>
        <p:nvSpPr>
          <p:cNvPr id="4" name="Slide Number Placeholder 3"/>
          <p:cNvSpPr>
            <a:spLocks noGrp="1"/>
          </p:cNvSpPr>
          <p:nvPr>
            <p:ph type="sldNum" sz="quarter" idx="5"/>
          </p:nvPr>
        </p:nvSpPr>
        <p:spPr/>
        <p:txBody>
          <a:bodyPr/>
          <a:lstStyle/>
          <a:p>
            <a:fld id="{2C070895-4AB2-4556-B03F-C0E9FC6C1128}" type="slidenum">
              <a:rPr lang="en-US" smtClean="0"/>
              <a:t>2</a:t>
            </a:fld>
            <a:endParaRPr lang="en-US"/>
          </a:p>
        </p:txBody>
      </p:sp>
    </p:spTree>
    <p:extLst>
      <p:ext uri="{BB962C8B-B14F-4D97-AF65-F5344CB8AC3E}">
        <p14:creationId xmlns:p14="http://schemas.microsoft.com/office/powerpoint/2010/main" val="4123754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also thinking about changing the point of view even lower than 45-degree, by performing keyboard detection first from above and then switching to a lower position, transposing the detected keyboard on the new plane</a:t>
            </a:r>
          </a:p>
        </p:txBody>
      </p:sp>
      <p:sp>
        <p:nvSpPr>
          <p:cNvPr id="4" name="Slide Number Placeholder 3"/>
          <p:cNvSpPr>
            <a:spLocks noGrp="1"/>
          </p:cNvSpPr>
          <p:nvPr>
            <p:ph type="sldNum" sz="quarter" idx="5"/>
          </p:nvPr>
        </p:nvSpPr>
        <p:spPr/>
        <p:txBody>
          <a:bodyPr/>
          <a:lstStyle/>
          <a:p>
            <a:fld id="{2C070895-4AB2-4556-B03F-C0E9FC6C1128}" type="slidenum">
              <a:rPr lang="en-US" smtClean="0"/>
              <a:t>21</a:t>
            </a:fld>
            <a:endParaRPr lang="en-US"/>
          </a:p>
        </p:txBody>
      </p:sp>
    </p:spTree>
    <p:extLst>
      <p:ext uri="{BB962C8B-B14F-4D97-AF65-F5344CB8AC3E}">
        <p14:creationId xmlns:p14="http://schemas.microsoft.com/office/powerpoint/2010/main" val="20306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mixed reality and why is it different?</a:t>
            </a:r>
          </a:p>
          <a:p>
            <a:pPr marL="171450" indent="-171450">
              <a:buFont typeface="Arial" panose="020B0604020202020204" pitchFamily="34" charset="0"/>
              <a:buChar char="•"/>
            </a:pPr>
            <a:r>
              <a:rPr lang="en-US" dirty="0"/>
              <a:t>VR is when you put a headset on and you enter a completely virtual world, like a videogame or a simulation</a:t>
            </a:r>
          </a:p>
          <a:p>
            <a:pPr marL="171450" indent="-171450">
              <a:buFont typeface="Arial" panose="020B0604020202020204" pitchFamily="34" charset="0"/>
              <a:buChar char="•"/>
            </a:pPr>
            <a:r>
              <a:rPr lang="en-US" dirty="0"/>
              <a:t>AR is when virtual elements are somehow visible in the physical world, but you can only interact with them using a dedicated interface</a:t>
            </a:r>
          </a:p>
          <a:p>
            <a:pPr marL="171450" indent="-171450">
              <a:buFont typeface="Arial" panose="020B0604020202020204" pitchFamily="34" charset="0"/>
              <a:buChar char="•"/>
            </a:pPr>
            <a:r>
              <a:rPr lang="en-US" dirty="0"/>
              <a:t>Finally, MR is when virtual and physical elements exist in the same world and can interact with each other</a:t>
            </a:r>
          </a:p>
        </p:txBody>
      </p:sp>
      <p:sp>
        <p:nvSpPr>
          <p:cNvPr id="4" name="Slide Number Placeholder 3"/>
          <p:cNvSpPr>
            <a:spLocks noGrp="1"/>
          </p:cNvSpPr>
          <p:nvPr>
            <p:ph type="sldNum" sz="quarter" idx="5"/>
          </p:nvPr>
        </p:nvSpPr>
        <p:spPr/>
        <p:txBody>
          <a:bodyPr/>
          <a:lstStyle/>
          <a:p>
            <a:fld id="{2C070895-4AB2-4556-B03F-C0E9FC6C1128}" type="slidenum">
              <a:rPr lang="en-US" smtClean="0"/>
              <a:t>3</a:t>
            </a:fld>
            <a:endParaRPr lang="en-US"/>
          </a:p>
        </p:txBody>
      </p:sp>
    </p:spTree>
    <p:extLst>
      <p:ext uri="{BB962C8B-B14F-4D97-AF65-F5344CB8AC3E}">
        <p14:creationId xmlns:p14="http://schemas.microsoft.com/office/powerpoint/2010/main" val="115944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create a mixed reality application to play a keyboard on a piece of paper, to be used especially in the context of education which could cut the initial cost of having to buy an instrument.</a:t>
            </a:r>
          </a:p>
          <a:p>
            <a:r>
              <a:rPr lang="en-US" dirty="0"/>
              <a:t>We want it to be as compatible and lightweight as possible, so that everyone can use it</a:t>
            </a:r>
          </a:p>
        </p:txBody>
      </p:sp>
      <p:sp>
        <p:nvSpPr>
          <p:cNvPr id="4" name="Slide Number Placeholder 3"/>
          <p:cNvSpPr>
            <a:spLocks noGrp="1"/>
          </p:cNvSpPr>
          <p:nvPr>
            <p:ph type="sldNum" sz="quarter" idx="5"/>
          </p:nvPr>
        </p:nvSpPr>
        <p:spPr/>
        <p:txBody>
          <a:bodyPr/>
          <a:lstStyle/>
          <a:p>
            <a:fld id="{2C070895-4AB2-4556-B03F-C0E9FC6C1128}" type="slidenum">
              <a:rPr lang="en-US" smtClean="0"/>
              <a:t>4</a:t>
            </a:fld>
            <a:endParaRPr lang="en-US"/>
          </a:p>
        </p:txBody>
      </p:sp>
    </p:spTree>
    <p:extLst>
      <p:ext uri="{BB962C8B-B14F-4D97-AF65-F5344CB8AC3E}">
        <p14:creationId xmlns:p14="http://schemas.microsoft.com/office/powerpoint/2010/main" val="3160004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cases of virtual and semi-virtual instruments and tutoring systems for teaching and practicing music.</a:t>
            </a:r>
          </a:p>
          <a:p>
            <a:r>
              <a:rPr lang="en-US" dirty="0"/>
              <a:t>Like guitar guru, a tutoring system for guitar players, and cyber composer, a system for composing music using only one’s hands.</a:t>
            </a:r>
          </a:p>
          <a:p>
            <a:r>
              <a:rPr lang="en-US" dirty="0"/>
              <a:t>Most of these solutions require dedicated hardware, which could be expensive</a:t>
            </a:r>
          </a:p>
        </p:txBody>
      </p:sp>
      <p:sp>
        <p:nvSpPr>
          <p:cNvPr id="4" name="Slide Number Placeholder 3"/>
          <p:cNvSpPr>
            <a:spLocks noGrp="1"/>
          </p:cNvSpPr>
          <p:nvPr>
            <p:ph type="sldNum" sz="quarter" idx="5"/>
          </p:nvPr>
        </p:nvSpPr>
        <p:spPr/>
        <p:txBody>
          <a:bodyPr/>
          <a:lstStyle/>
          <a:p>
            <a:fld id="{2C070895-4AB2-4556-B03F-C0E9FC6C1128}" type="slidenum">
              <a:rPr lang="en-US" smtClean="0"/>
              <a:t>5</a:t>
            </a:fld>
            <a:endParaRPr lang="en-US"/>
          </a:p>
        </p:txBody>
      </p:sp>
    </p:spTree>
    <p:extLst>
      <p:ext uri="{BB962C8B-B14F-4D97-AF65-F5344CB8AC3E}">
        <p14:creationId xmlns:p14="http://schemas.microsoft.com/office/powerpoint/2010/main" val="206017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we created a first prototype which consisted of three hardware components and one software component:</a:t>
            </a:r>
          </a:p>
          <a:p>
            <a:pPr marL="171450" indent="-171450">
              <a:buFont typeface="Arial" panose="020B0604020202020204" pitchFamily="34" charset="0"/>
              <a:buChar char="•"/>
            </a:pPr>
            <a:r>
              <a:rPr lang="en-US" dirty="0"/>
              <a:t>Webcam</a:t>
            </a:r>
          </a:p>
          <a:p>
            <a:pPr marL="171450" indent="-171450">
              <a:buFont typeface="Arial" panose="020B0604020202020204" pitchFamily="34" charset="0"/>
              <a:buChar char="•"/>
            </a:pPr>
            <a:r>
              <a:rPr lang="en-US" dirty="0" err="1"/>
              <a:t>LeapMotion</a:t>
            </a:r>
            <a:r>
              <a:rPr lang="en-US" dirty="0"/>
              <a:t> controller</a:t>
            </a:r>
          </a:p>
          <a:p>
            <a:pPr marL="171450" indent="-171450">
              <a:buFont typeface="Arial" panose="020B0604020202020204" pitchFamily="34" charset="0"/>
              <a:buChar char="•"/>
            </a:pPr>
            <a:r>
              <a:rPr lang="en-US" dirty="0"/>
              <a:t>Computer</a:t>
            </a:r>
          </a:p>
          <a:p>
            <a:pPr marL="171450" indent="-171450">
              <a:buFont typeface="Arial" panose="020B0604020202020204" pitchFamily="34" charset="0"/>
              <a:buChar char="•"/>
            </a:pPr>
            <a:r>
              <a:rPr lang="en-US" dirty="0" err="1"/>
              <a:t>MediaPipe</a:t>
            </a:r>
            <a:endParaRPr lang="en-US" dirty="0"/>
          </a:p>
          <a:p>
            <a:pPr marL="0" indent="0">
              <a:buFont typeface="Arial" panose="020B0604020202020204" pitchFamily="34" charset="0"/>
              <a:buNone/>
            </a:pPr>
            <a:r>
              <a:rPr lang="en-US" dirty="0" err="1"/>
              <a:t>LeapMotion</a:t>
            </a:r>
            <a:r>
              <a:rPr lang="en-US" dirty="0"/>
              <a:t> controller is a device used to capture hands in three dimensions and is usually attached on virtual reality headsets.</a:t>
            </a:r>
          </a:p>
          <a:p>
            <a:pPr marL="0" indent="0">
              <a:buFont typeface="Arial" panose="020B0604020202020204" pitchFamily="34" charset="0"/>
              <a:buNone/>
            </a:pPr>
            <a:r>
              <a:rPr lang="en-US" dirty="0" err="1"/>
              <a:t>MediaPipe</a:t>
            </a:r>
            <a:r>
              <a:rPr lang="en-US" dirty="0"/>
              <a:t> is a software developed by google, with the feature to do hand detection from single RGB images</a:t>
            </a:r>
          </a:p>
        </p:txBody>
      </p:sp>
      <p:sp>
        <p:nvSpPr>
          <p:cNvPr id="4" name="Slide Number Placeholder 3"/>
          <p:cNvSpPr>
            <a:spLocks noGrp="1"/>
          </p:cNvSpPr>
          <p:nvPr>
            <p:ph type="sldNum" sz="quarter" idx="5"/>
          </p:nvPr>
        </p:nvSpPr>
        <p:spPr/>
        <p:txBody>
          <a:bodyPr/>
          <a:lstStyle/>
          <a:p>
            <a:fld id="{2C070895-4AB2-4556-B03F-C0E9FC6C1128}" type="slidenum">
              <a:rPr lang="en-US" smtClean="0"/>
              <a:t>6</a:t>
            </a:fld>
            <a:endParaRPr lang="en-US"/>
          </a:p>
        </p:txBody>
      </p:sp>
    </p:spTree>
    <p:extLst>
      <p:ext uri="{BB962C8B-B14F-4D97-AF65-F5344CB8AC3E}">
        <p14:creationId xmlns:p14="http://schemas.microsoft.com/office/powerpoint/2010/main" val="380489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software consists of two phases: a preliminary phase in which we do keyboard detection and a real-time phase in which we use </a:t>
            </a:r>
            <a:r>
              <a:rPr lang="en-US" dirty="0" err="1"/>
              <a:t>leapmotion</a:t>
            </a:r>
            <a:r>
              <a:rPr lang="en-US" dirty="0"/>
              <a:t> and </a:t>
            </a:r>
            <a:r>
              <a:rPr lang="en-US" dirty="0" err="1"/>
              <a:t>mediapipe</a:t>
            </a:r>
            <a:r>
              <a:rPr lang="en-US" dirty="0"/>
              <a:t> together to detect hand movements and play notes accordingly</a:t>
            </a:r>
          </a:p>
        </p:txBody>
      </p:sp>
      <p:sp>
        <p:nvSpPr>
          <p:cNvPr id="4" name="Slide Number Placeholder 3"/>
          <p:cNvSpPr>
            <a:spLocks noGrp="1"/>
          </p:cNvSpPr>
          <p:nvPr>
            <p:ph type="sldNum" sz="quarter" idx="5"/>
          </p:nvPr>
        </p:nvSpPr>
        <p:spPr/>
        <p:txBody>
          <a:bodyPr/>
          <a:lstStyle/>
          <a:p>
            <a:fld id="{2C070895-4AB2-4556-B03F-C0E9FC6C1128}" type="slidenum">
              <a:rPr lang="en-US" smtClean="0"/>
              <a:t>7</a:t>
            </a:fld>
            <a:endParaRPr lang="en-US"/>
          </a:p>
        </p:txBody>
      </p:sp>
    </p:spTree>
    <p:extLst>
      <p:ext uri="{BB962C8B-B14F-4D97-AF65-F5344CB8AC3E}">
        <p14:creationId xmlns:p14="http://schemas.microsoft.com/office/powerpoint/2010/main" val="1522942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Keyboard detection is done with a background subtraction technique. Then we apply classical computer vision algorithms to detect straight lines and find the tiles on the piece of paper.</a:t>
            </a:r>
          </a:p>
          <a:p>
            <a:r>
              <a:rPr lang="en-US" dirty="0"/>
              <a:t>We use lightweight algorithms because we want the software to be compatible with low end devices</a:t>
            </a:r>
          </a:p>
        </p:txBody>
      </p:sp>
      <p:sp>
        <p:nvSpPr>
          <p:cNvPr id="4" name="Slide Number Placeholder 3"/>
          <p:cNvSpPr>
            <a:spLocks noGrp="1"/>
          </p:cNvSpPr>
          <p:nvPr>
            <p:ph type="sldNum" sz="quarter" idx="5"/>
          </p:nvPr>
        </p:nvSpPr>
        <p:spPr/>
        <p:txBody>
          <a:bodyPr/>
          <a:lstStyle/>
          <a:p>
            <a:fld id="{2C070895-4AB2-4556-B03F-C0E9FC6C1128}" type="slidenum">
              <a:rPr lang="en-US" smtClean="0"/>
              <a:t>8</a:t>
            </a:fld>
            <a:endParaRPr lang="en-US"/>
          </a:p>
        </p:txBody>
      </p:sp>
    </p:spTree>
    <p:extLst>
      <p:ext uri="{BB962C8B-B14F-4D97-AF65-F5344CB8AC3E}">
        <p14:creationId xmlns:p14="http://schemas.microsoft.com/office/powerpoint/2010/main" val="1233183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hand detection we use </a:t>
            </a:r>
            <a:r>
              <a:rPr lang="en-US" dirty="0" err="1"/>
              <a:t>leapmotion</a:t>
            </a:r>
            <a:r>
              <a:rPr lang="en-US" dirty="0"/>
              <a:t> and </a:t>
            </a:r>
            <a:r>
              <a:rPr lang="en-US" dirty="0" err="1"/>
              <a:t>mediapipe</a:t>
            </a:r>
            <a:r>
              <a:rPr lang="en-US" dirty="0"/>
              <a:t> to track the hands in 3-dimensions. we use </a:t>
            </a:r>
            <a:r>
              <a:rPr lang="en-US" dirty="0" err="1"/>
              <a:t>mediapipe</a:t>
            </a:r>
            <a:r>
              <a:rPr lang="en-US" dirty="0"/>
              <a:t> to detect the bidimensional position of the hand and the </a:t>
            </a:r>
            <a:r>
              <a:rPr lang="en-US" dirty="0" err="1"/>
              <a:t>leapmotion</a:t>
            </a:r>
            <a:r>
              <a:rPr lang="en-US" dirty="0"/>
              <a:t> to detect the distance between the fingers and the table. When a finger touches the table we play the sound.</a:t>
            </a:r>
          </a:p>
        </p:txBody>
      </p:sp>
      <p:sp>
        <p:nvSpPr>
          <p:cNvPr id="4" name="Slide Number Placeholder 3"/>
          <p:cNvSpPr>
            <a:spLocks noGrp="1"/>
          </p:cNvSpPr>
          <p:nvPr>
            <p:ph type="sldNum" sz="quarter" idx="5"/>
          </p:nvPr>
        </p:nvSpPr>
        <p:spPr/>
        <p:txBody>
          <a:bodyPr/>
          <a:lstStyle/>
          <a:p>
            <a:fld id="{2C070895-4AB2-4556-B03F-C0E9FC6C1128}" type="slidenum">
              <a:rPr lang="en-US" smtClean="0"/>
              <a:t>9</a:t>
            </a:fld>
            <a:endParaRPr lang="en-US"/>
          </a:p>
        </p:txBody>
      </p:sp>
    </p:spTree>
    <p:extLst>
      <p:ext uri="{BB962C8B-B14F-4D97-AF65-F5344CB8AC3E}">
        <p14:creationId xmlns:p14="http://schemas.microsoft.com/office/powerpoint/2010/main" val="2708995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803789-FAE9-AE5F-D149-3256DF9141E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C36B48D-A499-6D9B-42D3-F50BA2FF77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6F88E66-1BB0-C228-8C64-9FEA351E50C1}"/>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5" name="Segnaposto piè di pagina 4">
            <a:extLst>
              <a:ext uri="{FF2B5EF4-FFF2-40B4-BE49-F238E27FC236}">
                <a16:creationId xmlns:a16="http://schemas.microsoft.com/office/drawing/2014/main" id="{2486D332-8FF2-D84A-E2CB-2C81A93D1447}"/>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154B3687-79F3-A13F-A26B-1C87C3B8AFAA}"/>
              </a:ext>
            </a:extLst>
          </p:cNvPr>
          <p:cNvSpPr>
            <a:spLocks noGrp="1"/>
          </p:cNvSpPr>
          <p:nvPr>
            <p:ph type="sldNum" sz="quarter" idx="12"/>
          </p:nvPr>
        </p:nvSpPr>
        <p:spPr/>
        <p:txBody>
          <a:bodyPr/>
          <a:lstStyle/>
          <a:p>
            <a:fld id="{F6BC9DE0-E148-4F27-888A-35D29D0A8254}" type="slidenum">
              <a:rPr lang="it-IT" smtClean="0"/>
              <a:t>‹#›</a:t>
            </a:fld>
            <a:endParaRPr lang="it-IT"/>
          </a:p>
        </p:txBody>
      </p:sp>
      <p:sp>
        <p:nvSpPr>
          <p:cNvPr id="9" name="Rettangolo 8">
            <a:extLst>
              <a:ext uri="{FF2B5EF4-FFF2-40B4-BE49-F238E27FC236}">
                <a16:creationId xmlns:a16="http://schemas.microsoft.com/office/drawing/2014/main" id="{E4DE5787-B0C3-9C56-C213-8B1D226F51A3}"/>
              </a:ext>
            </a:extLst>
          </p:cNvPr>
          <p:cNvSpPr/>
          <p:nvPr userDrawn="1"/>
        </p:nvSpPr>
        <p:spPr>
          <a:xfrm>
            <a:off x="10938617" y="68366"/>
            <a:ext cx="1153682" cy="11451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7" name="Immagine 6">
            <a:extLst>
              <a:ext uri="{FF2B5EF4-FFF2-40B4-BE49-F238E27FC236}">
                <a16:creationId xmlns:a16="http://schemas.microsoft.com/office/drawing/2014/main" id="{6CEC2B1D-479D-0F04-3FAF-302109770D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1118" y="5322193"/>
            <a:ext cx="969764" cy="969764"/>
          </a:xfrm>
          <a:prstGeom prst="rect">
            <a:avLst/>
          </a:prstGeom>
        </p:spPr>
      </p:pic>
    </p:spTree>
    <p:extLst>
      <p:ext uri="{BB962C8B-B14F-4D97-AF65-F5344CB8AC3E}">
        <p14:creationId xmlns:p14="http://schemas.microsoft.com/office/powerpoint/2010/main" val="20199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3D9E4F-171B-27B6-8C6E-A7901D43702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935340E-B08B-AB7E-A2B9-50E7CC3497E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4E9258E-C845-3A11-BA80-25E3AFF231F8}"/>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5" name="Segnaposto piè di pagina 4">
            <a:extLst>
              <a:ext uri="{FF2B5EF4-FFF2-40B4-BE49-F238E27FC236}">
                <a16:creationId xmlns:a16="http://schemas.microsoft.com/office/drawing/2014/main" id="{E2B94E76-43A8-D6DF-7418-DBD244FC870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DF37EAE-02D5-2031-35AB-D79C34BDBF45}"/>
              </a:ext>
            </a:extLst>
          </p:cNvPr>
          <p:cNvSpPr>
            <a:spLocks noGrp="1"/>
          </p:cNvSpPr>
          <p:nvPr>
            <p:ph type="sldNum" sz="quarter" idx="12"/>
          </p:nvPr>
        </p:nvSpPr>
        <p:spPr/>
        <p:txBody>
          <a:bodyPr/>
          <a:lstStyle/>
          <a:p>
            <a:fld id="{F6BC9DE0-E148-4F27-888A-35D29D0A8254}" type="slidenum">
              <a:rPr lang="it-IT" smtClean="0"/>
              <a:t>‹#›</a:t>
            </a:fld>
            <a:endParaRPr lang="it-IT"/>
          </a:p>
        </p:txBody>
      </p:sp>
    </p:spTree>
    <p:extLst>
      <p:ext uri="{BB962C8B-B14F-4D97-AF65-F5344CB8AC3E}">
        <p14:creationId xmlns:p14="http://schemas.microsoft.com/office/powerpoint/2010/main" val="1195400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B20921E-52EE-B765-0819-45540691F6A9}"/>
              </a:ext>
            </a:extLst>
          </p:cNvPr>
          <p:cNvSpPr>
            <a:spLocks noGrp="1"/>
          </p:cNvSpPr>
          <p:nvPr>
            <p:ph type="title" orient="vert"/>
          </p:nvPr>
        </p:nvSpPr>
        <p:spPr>
          <a:xfrm>
            <a:off x="8724900" y="1053737"/>
            <a:ext cx="2628900" cy="5123226"/>
          </a:xfrm>
        </p:spPr>
        <p:txBody>
          <a:bodyPr vert="eaVert"/>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F41F3A47-FCF9-78D6-41FE-4E9712B013B9}"/>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A47E077-5D91-6763-FB8F-67027502A154}"/>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5" name="Segnaposto piè di pagina 4">
            <a:extLst>
              <a:ext uri="{FF2B5EF4-FFF2-40B4-BE49-F238E27FC236}">
                <a16:creationId xmlns:a16="http://schemas.microsoft.com/office/drawing/2014/main" id="{03F9C29B-1A24-82CD-09FB-A9CDF8EC80A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C09C3D8-828F-5F53-C9A0-6361273FDDDD}"/>
              </a:ext>
            </a:extLst>
          </p:cNvPr>
          <p:cNvSpPr>
            <a:spLocks noGrp="1"/>
          </p:cNvSpPr>
          <p:nvPr>
            <p:ph type="sldNum" sz="quarter" idx="12"/>
          </p:nvPr>
        </p:nvSpPr>
        <p:spPr/>
        <p:txBody>
          <a:bodyPr/>
          <a:lstStyle/>
          <a:p>
            <a:fld id="{F6BC9DE0-E148-4F27-888A-35D29D0A8254}" type="slidenum">
              <a:rPr lang="it-IT" smtClean="0"/>
              <a:t>‹#›</a:t>
            </a:fld>
            <a:endParaRPr lang="it-IT"/>
          </a:p>
        </p:txBody>
      </p:sp>
    </p:spTree>
    <p:extLst>
      <p:ext uri="{BB962C8B-B14F-4D97-AF65-F5344CB8AC3E}">
        <p14:creationId xmlns:p14="http://schemas.microsoft.com/office/powerpoint/2010/main" val="148430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16B67F-545E-F2F3-1CFA-1F8C9A68EC5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6620FFD-C026-E867-AD63-592D79EC484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E1B5E04-C24B-D5D6-3D0A-F62E12A77008}"/>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5" name="Segnaposto piè di pagina 4">
            <a:extLst>
              <a:ext uri="{FF2B5EF4-FFF2-40B4-BE49-F238E27FC236}">
                <a16:creationId xmlns:a16="http://schemas.microsoft.com/office/drawing/2014/main" id="{D7FE94B9-F6E8-7619-0111-44A9CEE12A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5710BEB-E9FE-213D-7360-C53330E52266}"/>
              </a:ext>
            </a:extLst>
          </p:cNvPr>
          <p:cNvSpPr>
            <a:spLocks noGrp="1"/>
          </p:cNvSpPr>
          <p:nvPr>
            <p:ph type="sldNum" sz="quarter" idx="12"/>
          </p:nvPr>
        </p:nvSpPr>
        <p:spPr/>
        <p:txBody>
          <a:bodyPr/>
          <a:lstStyle/>
          <a:p>
            <a:fld id="{F6BC9DE0-E148-4F27-888A-35D29D0A8254}" type="slidenum">
              <a:rPr lang="it-IT" smtClean="0"/>
              <a:t>‹#›</a:t>
            </a:fld>
            <a:endParaRPr lang="it-IT"/>
          </a:p>
        </p:txBody>
      </p:sp>
    </p:spTree>
    <p:extLst>
      <p:ext uri="{BB962C8B-B14F-4D97-AF65-F5344CB8AC3E}">
        <p14:creationId xmlns:p14="http://schemas.microsoft.com/office/powerpoint/2010/main" val="102951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1D697E-21B5-1000-78EF-4B3ACD5CD86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812CEF4-17FB-B235-08C1-23524B552A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C4A0313-0298-1377-47B1-B5F20B24602F}"/>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5" name="Segnaposto piè di pagina 4">
            <a:extLst>
              <a:ext uri="{FF2B5EF4-FFF2-40B4-BE49-F238E27FC236}">
                <a16:creationId xmlns:a16="http://schemas.microsoft.com/office/drawing/2014/main" id="{4A9ABFBA-FFEB-FB63-FB52-7A183CD3312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7B181C-3C54-EFD2-F1F5-95C0D20EEB2F}"/>
              </a:ext>
            </a:extLst>
          </p:cNvPr>
          <p:cNvSpPr>
            <a:spLocks noGrp="1"/>
          </p:cNvSpPr>
          <p:nvPr>
            <p:ph type="sldNum" sz="quarter" idx="12"/>
          </p:nvPr>
        </p:nvSpPr>
        <p:spPr/>
        <p:txBody>
          <a:bodyPr/>
          <a:lstStyle/>
          <a:p>
            <a:fld id="{F6BC9DE0-E148-4F27-888A-35D29D0A8254}" type="slidenum">
              <a:rPr lang="it-IT" smtClean="0"/>
              <a:t>‹#›</a:t>
            </a:fld>
            <a:endParaRPr lang="it-IT"/>
          </a:p>
        </p:txBody>
      </p:sp>
      <p:sp>
        <p:nvSpPr>
          <p:cNvPr id="7" name="Rettangolo 6">
            <a:extLst>
              <a:ext uri="{FF2B5EF4-FFF2-40B4-BE49-F238E27FC236}">
                <a16:creationId xmlns:a16="http://schemas.microsoft.com/office/drawing/2014/main" id="{95B49CF1-81D8-D18F-93BB-B1AB52586C7C}"/>
              </a:ext>
            </a:extLst>
          </p:cNvPr>
          <p:cNvSpPr/>
          <p:nvPr userDrawn="1"/>
        </p:nvSpPr>
        <p:spPr>
          <a:xfrm>
            <a:off x="10938617" y="68366"/>
            <a:ext cx="1153682" cy="11451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10" name="Immagine 9">
            <a:extLst>
              <a:ext uri="{FF2B5EF4-FFF2-40B4-BE49-F238E27FC236}">
                <a16:creationId xmlns:a16="http://schemas.microsoft.com/office/drawing/2014/main" id="{7740D457-6C56-B3BB-5833-F6AD883A0B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1118" y="156052"/>
            <a:ext cx="969764" cy="969764"/>
          </a:xfrm>
          <a:prstGeom prst="rect">
            <a:avLst/>
          </a:prstGeom>
        </p:spPr>
      </p:pic>
    </p:spTree>
    <p:extLst>
      <p:ext uri="{BB962C8B-B14F-4D97-AF65-F5344CB8AC3E}">
        <p14:creationId xmlns:p14="http://schemas.microsoft.com/office/powerpoint/2010/main" val="215789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A99D72-CA11-3389-C4A3-05808F01F9F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D8BE8CD-CFBF-788D-048C-6E627945DA0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ECF094A-0AD8-118A-5A5F-2BBBA770C48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096324B-A6ED-6C5C-45F5-F6534A8EDBEA}"/>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6" name="Segnaposto piè di pagina 5">
            <a:extLst>
              <a:ext uri="{FF2B5EF4-FFF2-40B4-BE49-F238E27FC236}">
                <a16:creationId xmlns:a16="http://schemas.microsoft.com/office/drawing/2014/main" id="{EF3AAECC-D6F8-D811-47C2-817A1745C4B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DD2689F-0EF0-256D-67D0-F67F8B2DB49D}"/>
              </a:ext>
            </a:extLst>
          </p:cNvPr>
          <p:cNvSpPr>
            <a:spLocks noGrp="1"/>
          </p:cNvSpPr>
          <p:nvPr>
            <p:ph type="sldNum" sz="quarter" idx="12"/>
          </p:nvPr>
        </p:nvSpPr>
        <p:spPr/>
        <p:txBody>
          <a:bodyPr/>
          <a:lstStyle/>
          <a:p>
            <a:fld id="{F6BC9DE0-E148-4F27-888A-35D29D0A8254}" type="slidenum">
              <a:rPr lang="it-IT" smtClean="0"/>
              <a:t>‹#›</a:t>
            </a:fld>
            <a:endParaRPr lang="it-IT"/>
          </a:p>
        </p:txBody>
      </p:sp>
    </p:spTree>
    <p:extLst>
      <p:ext uri="{BB962C8B-B14F-4D97-AF65-F5344CB8AC3E}">
        <p14:creationId xmlns:p14="http://schemas.microsoft.com/office/powerpoint/2010/main" val="243886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BF4958-39EE-101C-CCB9-38505F5D46CB}"/>
              </a:ext>
            </a:extLst>
          </p:cNvPr>
          <p:cNvSpPr>
            <a:spLocks noGrp="1"/>
          </p:cNvSpPr>
          <p:nvPr>
            <p:ph type="title"/>
          </p:nvPr>
        </p:nvSpPr>
        <p:spPr>
          <a:xfrm>
            <a:off x="839788" y="365125"/>
            <a:ext cx="8478383"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6A501A-F474-9F9A-AD00-6351FF50FB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DF36407-53B3-8A58-720F-D63BD3F3805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0CE85B8-DB21-8BE8-3B07-85429916EE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DACF0FB-80C3-8913-D169-E7E32201091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0D540B9-2A9E-CB1D-AB07-1CD8B277A533}"/>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8" name="Segnaposto piè di pagina 7">
            <a:extLst>
              <a:ext uri="{FF2B5EF4-FFF2-40B4-BE49-F238E27FC236}">
                <a16:creationId xmlns:a16="http://schemas.microsoft.com/office/drawing/2014/main" id="{5EB473A4-1A5D-100C-EA7B-D0F10495EC5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CF45C13-8344-AF21-0AB7-1E553E903179}"/>
              </a:ext>
            </a:extLst>
          </p:cNvPr>
          <p:cNvSpPr>
            <a:spLocks noGrp="1"/>
          </p:cNvSpPr>
          <p:nvPr>
            <p:ph type="sldNum" sz="quarter" idx="12"/>
          </p:nvPr>
        </p:nvSpPr>
        <p:spPr/>
        <p:txBody>
          <a:bodyPr/>
          <a:lstStyle/>
          <a:p>
            <a:fld id="{F6BC9DE0-E148-4F27-888A-35D29D0A8254}" type="slidenum">
              <a:rPr lang="it-IT" smtClean="0"/>
              <a:t>‹#›</a:t>
            </a:fld>
            <a:endParaRPr lang="it-IT"/>
          </a:p>
        </p:txBody>
      </p:sp>
    </p:spTree>
    <p:extLst>
      <p:ext uri="{BB962C8B-B14F-4D97-AF65-F5344CB8AC3E}">
        <p14:creationId xmlns:p14="http://schemas.microsoft.com/office/powerpoint/2010/main" val="2792702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BC0E6F-1AB5-2269-4DB4-F107B259AA8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DA4CCE2-C60D-5859-1B94-A3690983CF98}"/>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4" name="Segnaposto piè di pagina 3">
            <a:extLst>
              <a:ext uri="{FF2B5EF4-FFF2-40B4-BE49-F238E27FC236}">
                <a16:creationId xmlns:a16="http://schemas.microsoft.com/office/drawing/2014/main" id="{7770B1B2-CD1D-2504-DF02-2F5F8557C37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7879D81-A00C-5E90-ADAE-AF1FD0C13F6A}"/>
              </a:ext>
            </a:extLst>
          </p:cNvPr>
          <p:cNvSpPr>
            <a:spLocks noGrp="1"/>
          </p:cNvSpPr>
          <p:nvPr>
            <p:ph type="sldNum" sz="quarter" idx="12"/>
          </p:nvPr>
        </p:nvSpPr>
        <p:spPr/>
        <p:txBody>
          <a:bodyPr/>
          <a:lstStyle/>
          <a:p>
            <a:fld id="{F6BC9DE0-E148-4F27-888A-35D29D0A8254}" type="slidenum">
              <a:rPr lang="it-IT" smtClean="0"/>
              <a:t>‹#›</a:t>
            </a:fld>
            <a:endParaRPr lang="it-IT"/>
          </a:p>
        </p:txBody>
      </p:sp>
    </p:spTree>
    <p:extLst>
      <p:ext uri="{BB962C8B-B14F-4D97-AF65-F5344CB8AC3E}">
        <p14:creationId xmlns:p14="http://schemas.microsoft.com/office/powerpoint/2010/main" val="240093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DF40DD6-905A-20F5-B57A-190C04CED086}"/>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3" name="Segnaposto piè di pagina 2">
            <a:extLst>
              <a:ext uri="{FF2B5EF4-FFF2-40B4-BE49-F238E27FC236}">
                <a16:creationId xmlns:a16="http://schemas.microsoft.com/office/drawing/2014/main" id="{35E58C8C-4759-000A-C7C3-3B7E8F62250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43FC90F-6229-5816-E211-B7EF3D86A197}"/>
              </a:ext>
            </a:extLst>
          </p:cNvPr>
          <p:cNvSpPr>
            <a:spLocks noGrp="1"/>
          </p:cNvSpPr>
          <p:nvPr>
            <p:ph type="sldNum" sz="quarter" idx="12"/>
          </p:nvPr>
        </p:nvSpPr>
        <p:spPr/>
        <p:txBody>
          <a:bodyPr/>
          <a:lstStyle/>
          <a:p>
            <a:fld id="{F6BC9DE0-E148-4F27-888A-35D29D0A8254}" type="slidenum">
              <a:rPr lang="it-IT" smtClean="0"/>
              <a:t>‹#›</a:t>
            </a:fld>
            <a:endParaRPr lang="it-IT"/>
          </a:p>
        </p:txBody>
      </p:sp>
    </p:spTree>
    <p:extLst>
      <p:ext uri="{BB962C8B-B14F-4D97-AF65-F5344CB8AC3E}">
        <p14:creationId xmlns:p14="http://schemas.microsoft.com/office/powerpoint/2010/main" val="53270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4C02A9-1669-E800-77AA-97376C1DDB3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18BEF98-B068-A61E-D5B8-4557933C1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242C958-5A6C-F3A1-B573-9356F4F01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551D153-C103-17AA-3434-4DACDDB383B3}"/>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6" name="Segnaposto piè di pagina 5">
            <a:extLst>
              <a:ext uri="{FF2B5EF4-FFF2-40B4-BE49-F238E27FC236}">
                <a16:creationId xmlns:a16="http://schemas.microsoft.com/office/drawing/2014/main" id="{E48790FD-852A-D077-B247-87F825C8C06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BE65289-4B7C-6539-7CFF-5E0ED20D11B4}"/>
              </a:ext>
            </a:extLst>
          </p:cNvPr>
          <p:cNvSpPr>
            <a:spLocks noGrp="1"/>
          </p:cNvSpPr>
          <p:nvPr>
            <p:ph type="sldNum" sz="quarter" idx="12"/>
          </p:nvPr>
        </p:nvSpPr>
        <p:spPr/>
        <p:txBody>
          <a:bodyPr/>
          <a:lstStyle/>
          <a:p>
            <a:fld id="{F6BC9DE0-E148-4F27-888A-35D29D0A8254}" type="slidenum">
              <a:rPr lang="it-IT" smtClean="0"/>
              <a:t>‹#›</a:t>
            </a:fld>
            <a:endParaRPr lang="it-IT"/>
          </a:p>
        </p:txBody>
      </p:sp>
    </p:spTree>
    <p:extLst>
      <p:ext uri="{BB962C8B-B14F-4D97-AF65-F5344CB8AC3E}">
        <p14:creationId xmlns:p14="http://schemas.microsoft.com/office/powerpoint/2010/main" val="413407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DF4F45-9948-E60D-7EB6-990A66FCEA6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FC80E67-55C5-5534-23CC-172522A3E7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C131917-E449-3A79-2FA7-6F05DBABB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62198FA-7549-8435-0AE1-1D52FC5848D1}"/>
              </a:ext>
            </a:extLst>
          </p:cNvPr>
          <p:cNvSpPr>
            <a:spLocks noGrp="1"/>
          </p:cNvSpPr>
          <p:nvPr>
            <p:ph type="dt" sz="half" idx="10"/>
          </p:nvPr>
        </p:nvSpPr>
        <p:spPr/>
        <p:txBody>
          <a:bodyPr/>
          <a:lstStyle/>
          <a:p>
            <a:fld id="{79A8DD84-C996-4DFC-A6C4-7C5817C05F19}" type="datetimeFigureOut">
              <a:rPr lang="it-IT" smtClean="0"/>
              <a:t>21/10/2024</a:t>
            </a:fld>
            <a:endParaRPr lang="it-IT"/>
          </a:p>
        </p:txBody>
      </p:sp>
      <p:sp>
        <p:nvSpPr>
          <p:cNvPr id="6" name="Segnaposto piè di pagina 5">
            <a:extLst>
              <a:ext uri="{FF2B5EF4-FFF2-40B4-BE49-F238E27FC236}">
                <a16:creationId xmlns:a16="http://schemas.microsoft.com/office/drawing/2014/main" id="{17C7C673-A166-AA42-CDE7-D1159F5081B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A54695C-3ADA-F079-EAAE-295E7403DD1F}"/>
              </a:ext>
            </a:extLst>
          </p:cNvPr>
          <p:cNvSpPr>
            <a:spLocks noGrp="1"/>
          </p:cNvSpPr>
          <p:nvPr>
            <p:ph type="sldNum" sz="quarter" idx="12"/>
          </p:nvPr>
        </p:nvSpPr>
        <p:spPr/>
        <p:txBody>
          <a:bodyPr/>
          <a:lstStyle/>
          <a:p>
            <a:fld id="{F6BC9DE0-E148-4F27-888A-35D29D0A8254}" type="slidenum">
              <a:rPr lang="it-IT" smtClean="0"/>
              <a:t>‹#›</a:t>
            </a:fld>
            <a:endParaRPr lang="it-IT"/>
          </a:p>
        </p:txBody>
      </p:sp>
    </p:spTree>
    <p:extLst>
      <p:ext uri="{BB962C8B-B14F-4D97-AF65-F5344CB8AC3E}">
        <p14:creationId xmlns:p14="http://schemas.microsoft.com/office/powerpoint/2010/main" val="3360272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8F9C211-565C-7446-42B4-063F1DDD44B1}"/>
              </a:ext>
            </a:extLst>
          </p:cNvPr>
          <p:cNvSpPr>
            <a:spLocks noGrp="1"/>
          </p:cNvSpPr>
          <p:nvPr>
            <p:ph type="title"/>
          </p:nvPr>
        </p:nvSpPr>
        <p:spPr>
          <a:xfrm>
            <a:off x="838200" y="365125"/>
            <a:ext cx="8384177"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E0FBABD3-A8AF-4F53-2D97-2679239C52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61D962FE-354C-2325-C79F-CC79DE0593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A8DD84-C996-4DFC-A6C4-7C5817C05F19}" type="datetimeFigureOut">
              <a:rPr lang="it-IT" smtClean="0"/>
              <a:t>21/10/2024</a:t>
            </a:fld>
            <a:endParaRPr lang="it-IT"/>
          </a:p>
        </p:txBody>
      </p:sp>
      <p:sp>
        <p:nvSpPr>
          <p:cNvPr id="5" name="Segnaposto piè di pagina 4">
            <a:extLst>
              <a:ext uri="{FF2B5EF4-FFF2-40B4-BE49-F238E27FC236}">
                <a16:creationId xmlns:a16="http://schemas.microsoft.com/office/drawing/2014/main" id="{706614F3-3B6C-86DA-A785-ECCA30B6D4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err="1"/>
              <a:t>Visionlab</a:t>
            </a:r>
            <a:r>
              <a:rPr lang="it-IT" dirty="0"/>
              <a:t> – Computer Vision </a:t>
            </a:r>
            <a:r>
              <a:rPr lang="it-IT" dirty="0" err="1"/>
              <a:t>Laboratory</a:t>
            </a:r>
            <a:r>
              <a:rPr lang="it-IT" dirty="0"/>
              <a:t> – Sapienza</a:t>
            </a:r>
          </a:p>
          <a:p>
            <a:r>
              <a:rPr lang="it-IT" dirty="0"/>
              <a:t>Via Salaria 113, 00198, Rome – Third </a:t>
            </a:r>
            <a:r>
              <a:rPr lang="it-IT" dirty="0" err="1"/>
              <a:t>Floor</a:t>
            </a:r>
            <a:r>
              <a:rPr lang="it-IT" dirty="0"/>
              <a:t>, Room 309</a:t>
            </a:r>
          </a:p>
        </p:txBody>
      </p:sp>
      <p:sp>
        <p:nvSpPr>
          <p:cNvPr id="6" name="Segnaposto numero diapositiva 5">
            <a:extLst>
              <a:ext uri="{FF2B5EF4-FFF2-40B4-BE49-F238E27FC236}">
                <a16:creationId xmlns:a16="http://schemas.microsoft.com/office/drawing/2014/main" id="{DFAD2367-DA27-BF1C-D722-5F0C6250B7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BC9DE0-E148-4F27-888A-35D29D0A8254}" type="slidenum">
              <a:rPr lang="it-IT" smtClean="0"/>
              <a:t>‹#›</a:t>
            </a:fld>
            <a:endParaRPr lang="it-IT"/>
          </a:p>
        </p:txBody>
      </p:sp>
      <p:pic>
        <p:nvPicPr>
          <p:cNvPr id="10" name="Immagine 9">
            <a:extLst>
              <a:ext uri="{FF2B5EF4-FFF2-40B4-BE49-F238E27FC236}">
                <a16:creationId xmlns:a16="http://schemas.microsoft.com/office/drawing/2014/main" id="{60374C98-E13C-8AA6-64A0-C1F1BC6DF9B7}"/>
              </a:ext>
            </a:extLst>
          </p:cNvPr>
          <p:cNvPicPr>
            <a:picLocks noChangeAspect="1"/>
          </p:cNvPicPr>
          <p:nvPr userDrawn="1"/>
        </p:nvPicPr>
        <p:blipFill>
          <a:blip r:embed="rId13">
            <a:alphaModFix amt="10000"/>
            <a:extLst>
              <a:ext uri="{28A0092B-C50C-407E-A947-70E740481C1C}">
                <a14:useLocalDpi xmlns:a14="http://schemas.microsoft.com/office/drawing/2010/main" val="0"/>
              </a:ext>
            </a:extLst>
          </a:blip>
          <a:stretch>
            <a:fillRect/>
          </a:stretch>
        </p:blipFill>
        <p:spPr>
          <a:xfrm flipH="1">
            <a:off x="9091749" y="1233082"/>
            <a:ext cx="3100251" cy="4769711"/>
          </a:xfrm>
          <a:prstGeom prst="rect">
            <a:avLst/>
          </a:prstGeom>
        </p:spPr>
      </p:pic>
      <p:sp>
        <p:nvSpPr>
          <p:cNvPr id="12" name="Striscia diagonale 11">
            <a:extLst>
              <a:ext uri="{FF2B5EF4-FFF2-40B4-BE49-F238E27FC236}">
                <a16:creationId xmlns:a16="http://schemas.microsoft.com/office/drawing/2014/main" id="{36E41B77-6243-9A06-B22D-1DDE56864FB1}"/>
              </a:ext>
            </a:extLst>
          </p:cNvPr>
          <p:cNvSpPr/>
          <p:nvPr userDrawn="1"/>
        </p:nvSpPr>
        <p:spPr>
          <a:xfrm>
            <a:off x="0" y="0"/>
            <a:ext cx="360000" cy="360000"/>
          </a:xfrm>
          <a:prstGeom prst="diagStripe">
            <a:avLst>
              <a:gd name="adj" fmla="val 75796"/>
            </a:avLst>
          </a:prstGeom>
          <a:solidFill>
            <a:srgbClr val="8224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3" name="Striscia diagonale 12">
            <a:extLst>
              <a:ext uri="{FF2B5EF4-FFF2-40B4-BE49-F238E27FC236}">
                <a16:creationId xmlns:a16="http://schemas.microsoft.com/office/drawing/2014/main" id="{3906131B-CD34-FC06-2AE0-D5BFFB41216D}"/>
              </a:ext>
            </a:extLst>
          </p:cNvPr>
          <p:cNvSpPr/>
          <p:nvPr userDrawn="1"/>
        </p:nvSpPr>
        <p:spPr>
          <a:xfrm>
            <a:off x="0" y="0"/>
            <a:ext cx="540000" cy="540000"/>
          </a:xfrm>
          <a:prstGeom prst="diagStripe">
            <a:avLst>
              <a:gd name="adj" fmla="val 83292"/>
            </a:avLst>
          </a:prstGeom>
          <a:solidFill>
            <a:srgbClr val="8224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4" name="Rettangolo 13">
            <a:extLst>
              <a:ext uri="{FF2B5EF4-FFF2-40B4-BE49-F238E27FC236}">
                <a16:creationId xmlns:a16="http://schemas.microsoft.com/office/drawing/2014/main" id="{05CFF721-6631-1D68-8373-4422D99FEEB4}"/>
              </a:ext>
            </a:extLst>
          </p:cNvPr>
          <p:cNvSpPr/>
          <p:nvPr userDrawn="1"/>
        </p:nvSpPr>
        <p:spPr>
          <a:xfrm>
            <a:off x="401888" y="1943100"/>
            <a:ext cx="79200" cy="4914900"/>
          </a:xfrm>
          <a:prstGeom prst="rect">
            <a:avLst/>
          </a:prstGeom>
          <a:solidFill>
            <a:srgbClr val="8224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9947DF62-9937-FE90-1BB1-1C9C31A8ACCD}"/>
              </a:ext>
            </a:extLst>
          </p:cNvPr>
          <p:cNvSpPr/>
          <p:nvPr userDrawn="1"/>
        </p:nvSpPr>
        <p:spPr>
          <a:xfrm>
            <a:off x="241253" y="1441450"/>
            <a:ext cx="79200" cy="5416550"/>
          </a:xfrm>
          <a:prstGeom prst="rect">
            <a:avLst/>
          </a:prstGeom>
          <a:solidFill>
            <a:srgbClr val="8224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Arco a tutto sesto 15">
            <a:extLst>
              <a:ext uri="{FF2B5EF4-FFF2-40B4-BE49-F238E27FC236}">
                <a16:creationId xmlns:a16="http://schemas.microsoft.com/office/drawing/2014/main" id="{4684E799-00FD-E481-86E2-1EE57BBF0997}"/>
              </a:ext>
            </a:extLst>
          </p:cNvPr>
          <p:cNvSpPr/>
          <p:nvPr userDrawn="1"/>
        </p:nvSpPr>
        <p:spPr>
          <a:xfrm>
            <a:off x="11922000" y="6590359"/>
            <a:ext cx="540000" cy="540000"/>
          </a:xfrm>
          <a:prstGeom prst="blockArc">
            <a:avLst>
              <a:gd name="adj1" fmla="val 10825804"/>
              <a:gd name="adj2" fmla="val 16232134"/>
              <a:gd name="adj3" fmla="val 13566"/>
            </a:avLst>
          </a:prstGeom>
          <a:solidFill>
            <a:srgbClr val="8224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7" name="Arco a tutto sesto 16">
            <a:extLst>
              <a:ext uri="{FF2B5EF4-FFF2-40B4-BE49-F238E27FC236}">
                <a16:creationId xmlns:a16="http://schemas.microsoft.com/office/drawing/2014/main" id="{C7F59C59-6D08-CAE9-1107-3C400A7AEBBD}"/>
              </a:ext>
            </a:extLst>
          </p:cNvPr>
          <p:cNvSpPr/>
          <p:nvPr userDrawn="1"/>
        </p:nvSpPr>
        <p:spPr>
          <a:xfrm>
            <a:off x="11742000" y="6408000"/>
            <a:ext cx="900000" cy="900000"/>
          </a:xfrm>
          <a:prstGeom prst="blockArc">
            <a:avLst>
              <a:gd name="adj1" fmla="val 10778727"/>
              <a:gd name="adj2" fmla="val 16191509"/>
              <a:gd name="adj3" fmla="val 9334"/>
            </a:avLst>
          </a:prstGeom>
          <a:solidFill>
            <a:srgbClr val="8224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8" name="Immagine 7">
            <a:extLst>
              <a:ext uri="{FF2B5EF4-FFF2-40B4-BE49-F238E27FC236}">
                <a16:creationId xmlns:a16="http://schemas.microsoft.com/office/drawing/2014/main" id="{C6CFC2AB-66E6-4288-9ECC-C88FAA0EDFD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54714" y="136525"/>
            <a:ext cx="969764" cy="969764"/>
          </a:xfrm>
          <a:prstGeom prst="rect">
            <a:avLst/>
          </a:prstGeom>
        </p:spPr>
      </p:pic>
    </p:spTree>
    <p:extLst>
      <p:ext uri="{BB962C8B-B14F-4D97-AF65-F5344CB8AC3E}">
        <p14:creationId xmlns:p14="http://schemas.microsoft.com/office/powerpoint/2010/main" val="494149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440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image" Target="../media/image48.sv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sv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fif"/><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jp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53CAEA-7F71-2F30-10DD-58B9AE8117FA}"/>
              </a:ext>
            </a:extLst>
          </p:cNvPr>
          <p:cNvSpPr>
            <a:spLocks noGrp="1"/>
          </p:cNvSpPr>
          <p:nvPr>
            <p:ph type="ctrTitle"/>
          </p:nvPr>
        </p:nvSpPr>
        <p:spPr/>
        <p:txBody>
          <a:bodyPr/>
          <a:lstStyle/>
          <a:p>
            <a:r>
              <a:rPr lang="it-IT" dirty="0"/>
              <a:t>Keyrtual</a:t>
            </a:r>
          </a:p>
        </p:txBody>
      </p:sp>
      <p:sp>
        <p:nvSpPr>
          <p:cNvPr id="3" name="Sottotitolo 2">
            <a:extLst>
              <a:ext uri="{FF2B5EF4-FFF2-40B4-BE49-F238E27FC236}">
                <a16:creationId xmlns:a16="http://schemas.microsoft.com/office/drawing/2014/main" id="{28D78800-4D63-418C-4E5E-F22E3136D82A}"/>
              </a:ext>
            </a:extLst>
          </p:cNvPr>
          <p:cNvSpPr>
            <a:spLocks noGrp="1"/>
          </p:cNvSpPr>
          <p:nvPr>
            <p:ph type="subTitle" idx="1"/>
          </p:nvPr>
        </p:nvSpPr>
        <p:spPr/>
        <p:txBody>
          <a:bodyPr/>
          <a:lstStyle/>
          <a:p>
            <a:r>
              <a:rPr lang="en-US" sz="2400" dirty="0"/>
              <a:t>A Lightweight Mixed Reality Musical Keyboard For Smartphone</a:t>
            </a:r>
          </a:p>
        </p:txBody>
      </p:sp>
      <p:sp>
        <p:nvSpPr>
          <p:cNvPr id="4" name="TextBox 3">
            <a:extLst>
              <a:ext uri="{FF2B5EF4-FFF2-40B4-BE49-F238E27FC236}">
                <a16:creationId xmlns:a16="http://schemas.microsoft.com/office/drawing/2014/main" id="{E47272D0-8113-7866-C46C-F6235C72F162}"/>
              </a:ext>
            </a:extLst>
          </p:cNvPr>
          <p:cNvSpPr txBox="1"/>
          <p:nvPr/>
        </p:nvSpPr>
        <p:spPr>
          <a:xfrm>
            <a:off x="553675" y="6205735"/>
            <a:ext cx="3020037" cy="584775"/>
          </a:xfrm>
          <a:prstGeom prst="rect">
            <a:avLst/>
          </a:prstGeom>
          <a:noFill/>
        </p:spPr>
        <p:txBody>
          <a:bodyPr wrap="square" rtlCol="0">
            <a:spAutoFit/>
          </a:bodyPr>
          <a:lstStyle/>
          <a:p>
            <a:r>
              <a:rPr lang="en-US" sz="1600" dirty="0"/>
              <a:t>Andrea Princic</a:t>
            </a:r>
          </a:p>
          <a:p>
            <a:r>
              <a:rPr lang="en-US" sz="1600" dirty="0"/>
              <a:t>Advisor: Prof. Luigi Cinque</a:t>
            </a:r>
          </a:p>
        </p:txBody>
      </p:sp>
    </p:spTree>
    <p:extLst>
      <p:ext uri="{BB962C8B-B14F-4D97-AF65-F5344CB8AC3E}">
        <p14:creationId xmlns:p14="http://schemas.microsoft.com/office/powerpoint/2010/main" val="3325099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a:t>
            </a:r>
            <a:r>
              <a:rPr lang="it-IT" dirty="0" err="1"/>
              <a:t>application</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All you need is a smartphone</a:t>
            </a:r>
          </a:p>
        </p:txBody>
      </p:sp>
      <p:pic>
        <p:nvPicPr>
          <p:cNvPr id="4" name="Picture 3" descr="A black webcam with a small camera&#10;&#10;Description automatically generated">
            <a:extLst>
              <a:ext uri="{FF2B5EF4-FFF2-40B4-BE49-F238E27FC236}">
                <a16:creationId xmlns:a16="http://schemas.microsoft.com/office/drawing/2014/main" id="{202A8A00-6BE9-C98F-031C-A84CF94F3127}"/>
              </a:ext>
            </a:extLst>
          </p:cNvPr>
          <p:cNvPicPr>
            <a:picLocks noChangeAspect="1"/>
          </p:cNvPicPr>
          <p:nvPr/>
        </p:nvPicPr>
        <p:blipFill>
          <a:blip r:embed="rId3"/>
          <a:stretch>
            <a:fillRect/>
          </a:stretch>
        </p:blipFill>
        <p:spPr>
          <a:xfrm>
            <a:off x="698943" y="2134873"/>
            <a:ext cx="2429618" cy="1483070"/>
          </a:xfrm>
          <a:prstGeom prst="rect">
            <a:avLst/>
          </a:prstGeom>
          <a:ln>
            <a:noFill/>
          </a:ln>
          <a:effectLst>
            <a:outerShdw blurRad="50800" dist="38100" dir="2700000" algn="tl" rotWithShape="0">
              <a:prstClr val="black">
                <a:alpha val="40000"/>
              </a:prstClr>
            </a:outerShdw>
          </a:effectLst>
        </p:spPr>
      </p:pic>
      <p:pic>
        <p:nvPicPr>
          <p:cNvPr id="5" name="Picture 8" descr="A green line with red dots&#10;&#10;Description automatically generated">
            <a:extLst>
              <a:ext uri="{FF2B5EF4-FFF2-40B4-BE49-F238E27FC236}">
                <a16:creationId xmlns:a16="http://schemas.microsoft.com/office/drawing/2014/main" id="{113F79DD-C750-7856-B45D-30DDCEE6D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944" y="3856661"/>
            <a:ext cx="1847861" cy="168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9" descr="Laptop outline">
            <a:extLst>
              <a:ext uri="{FF2B5EF4-FFF2-40B4-BE49-F238E27FC236}">
                <a16:creationId xmlns:a16="http://schemas.microsoft.com/office/drawing/2014/main" id="{6FAC3457-D640-ACDE-49B7-D8722CDEBC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3426" y="3686974"/>
            <a:ext cx="2019417" cy="20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A white rectangular object with a green light&#10;&#10;Description automatically generated">
            <a:extLst>
              <a:ext uri="{FF2B5EF4-FFF2-40B4-BE49-F238E27FC236}">
                <a16:creationId xmlns:a16="http://schemas.microsoft.com/office/drawing/2014/main" id="{D30B8311-16F2-9F62-3C3B-095168063F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064" y="2213783"/>
            <a:ext cx="2834142" cy="149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rrow: Right 22">
            <a:extLst>
              <a:ext uri="{FF2B5EF4-FFF2-40B4-BE49-F238E27FC236}">
                <a16:creationId xmlns:a16="http://schemas.microsoft.com/office/drawing/2014/main" id="{E4C2B99D-B863-4CAC-D5E7-0C05F307A9E7}"/>
              </a:ext>
            </a:extLst>
          </p:cNvPr>
          <p:cNvSpPr>
            <a:spLocks noChangeArrowheads="1"/>
          </p:cNvSpPr>
          <p:nvPr/>
        </p:nvSpPr>
        <p:spPr bwMode="auto">
          <a:xfrm>
            <a:off x="6576397" y="3623094"/>
            <a:ext cx="692150" cy="334963"/>
          </a:xfrm>
          <a:prstGeom prst="rightArrow">
            <a:avLst>
              <a:gd name="adj1" fmla="val 50000"/>
              <a:gd name="adj2" fmla="val 50004"/>
            </a:avLst>
          </a:prstGeom>
          <a:noFill/>
          <a:ln w="19050">
            <a:solidFill>
              <a:srgbClr val="954551"/>
            </a:solidFill>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900">
              <a:solidFill>
                <a:schemeClr val="bg1"/>
              </a:solidFill>
            </a:endParaRPr>
          </a:p>
        </p:txBody>
      </p:sp>
      <p:pic>
        <p:nvPicPr>
          <p:cNvPr id="9" name="Picture 5" descr="A black cell phone with a blue screen&#10;&#10;Description automatically generated">
            <a:extLst>
              <a:ext uri="{FF2B5EF4-FFF2-40B4-BE49-F238E27FC236}">
                <a16:creationId xmlns:a16="http://schemas.microsoft.com/office/drawing/2014/main" id="{349ADCF0-607C-ABD8-01F5-D08D4C2033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503" t="23475" r="30684" b="23245"/>
          <a:stretch/>
        </p:blipFill>
        <p:spPr bwMode="auto">
          <a:xfrm>
            <a:off x="8072102" y="1383045"/>
            <a:ext cx="2429617" cy="4815059"/>
          </a:xfrm>
          <a:prstGeom prst="rect">
            <a:avLst/>
          </a:prstGeom>
          <a:noFill/>
          <a:ln>
            <a:noFill/>
          </a:ln>
          <a:effectLst>
            <a:outerShdw blurRad="63500" sx="101000" sy="101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a:extLst>
              <a:ext uri="{FF2B5EF4-FFF2-40B4-BE49-F238E27FC236}">
                <a16:creationId xmlns:a16="http://schemas.microsoft.com/office/drawing/2014/main" id="{0A4E54D2-E458-DA64-D77F-123F275ACD1D}"/>
              </a:ext>
            </a:extLst>
          </p:cNvPr>
          <p:cNvSpPr txBox="1">
            <a:spLocks noChangeArrowheads="1"/>
          </p:cNvSpPr>
          <p:nvPr/>
        </p:nvSpPr>
        <p:spPr bwMode="auto">
          <a:xfrm>
            <a:off x="8340261" y="2134873"/>
            <a:ext cx="135831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000" dirty="0">
                <a:solidFill>
                  <a:schemeClr val="bg1"/>
                </a:solidFill>
              </a:rPr>
              <a:t> </a:t>
            </a:r>
            <a:fld id="{0D5832D1-3DE5-417F-B606-C77B17AB791E}" type="datetime3">
              <a:rPr lang="en-US" altLang="en-US" sz="1000">
                <a:solidFill>
                  <a:schemeClr val="bg1"/>
                </a:solidFill>
              </a:rPr>
              <a:pPr>
                <a:spcBef>
                  <a:spcPct val="0"/>
                </a:spcBef>
                <a:buClrTx/>
                <a:buFontTx/>
                <a:buNone/>
              </a:pPr>
              <a:t>21 October 2024</a:t>
            </a:fld>
            <a:endParaRPr lang="en-US" altLang="en-US" sz="1000" dirty="0">
              <a:solidFill>
                <a:schemeClr val="bg1"/>
              </a:solidFill>
            </a:endParaRPr>
          </a:p>
          <a:p>
            <a:pPr>
              <a:spcBef>
                <a:spcPct val="0"/>
              </a:spcBef>
              <a:buClrTx/>
              <a:buFontTx/>
              <a:buNone/>
            </a:pPr>
            <a:fld id="{12D5CE60-2D61-41E3-8E9F-261E6EC3B953}" type="datetime10">
              <a:rPr lang="en-US" altLang="en-US" sz="3600" smtClean="0">
                <a:solidFill>
                  <a:schemeClr val="bg1"/>
                </a:solidFill>
              </a:rPr>
              <a:pPr>
                <a:spcBef>
                  <a:spcPct val="0"/>
                </a:spcBef>
                <a:buClrTx/>
                <a:buFontTx/>
                <a:buNone/>
              </a:pPr>
              <a:t>16:42</a:t>
            </a:fld>
            <a:endParaRPr lang="en-US" altLang="en-US" sz="1600" dirty="0">
              <a:solidFill>
                <a:schemeClr val="bg1"/>
              </a:solidFill>
            </a:endParaRPr>
          </a:p>
        </p:txBody>
      </p:sp>
      <p:sp>
        <p:nvSpPr>
          <p:cNvPr id="11" name="Multiplication Sign 10">
            <a:extLst>
              <a:ext uri="{FF2B5EF4-FFF2-40B4-BE49-F238E27FC236}">
                <a16:creationId xmlns:a16="http://schemas.microsoft.com/office/drawing/2014/main" id="{0F25DEBE-F587-24FD-BEEA-F4EF57D4E439}"/>
              </a:ext>
            </a:extLst>
          </p:cNvPr>
          <p:cNvSpPr/>
          <p:nvPr/>
        </p:nvSpPr>
        <p:spPr>
          <a:xfrm>
            <a:off x="1189896" y="1857801"/>
            <a:ext cx="1435956" cy="1879501"/>
          </a:xfrm>
          <a:prstGeom prst="mathMultiply">
            <a:avLst>
              <a:gd name="adj1" fmla="val 11782"/>
            </a:avLst>
          </a:prstGeom>
          <a:solidFill>
            <a:srgbClr val="954551">
              <a:alpha val="8117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4C790D26-A941-CAC1-F20B-7216231F78E7}"/>
              </a:ext>
            </a:extLst>
          </p:cNvPr>
          <p:cNvSpPr/>
          <p:nvPr/>
        </p:nvSpPr>
        <p:spPr>
          <a:xfrm>
            <a:off x="4045156" y="1857801"/>
            <a:ext cx="1435956" cy="1879501"/>
          </a:xfrm>
          <a:prstGeom prst="mathMultiply">
            <a:avLst>
              <a:gd name="adj1" fmla="val 11782"/>
            </a:avLst>
          </a:prstGeom>
          <a:solidFill>
            <a:srgbClr val="954551">
              <a:alpha val="8117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7DE86A35-EFCA-B901-0E88-3C810156FC77}"/>
              </a:ext>
            </a:extLst>
          </p:cNvPr>
          <p:cNvSpPr/>
          <p:nvPr/>
        </p:nvSpPr>
        <p:spPr>
          <a:xfrm>
            <a:off x="4045156" y="3749476"/>
            <a:ext cx="1435956" cy="1879501"/>
          </a:xfrm>
          <a:prstGeom prst="mathMultiply">
            <a:avLst>
              <a:gd name="adj1" fmla="val 11782"/>
            </a:avLst>
          </a:prstGeom>
          <a:solidFill>
            <a:srgbClr val="954551">
              <a:alpha val="8117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77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a:t>
            </a:r>
            <a:r>
              <a:rPr lang="it-IT" dirty="0" err="1"/>
              <a:t>application</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Porting strategies: depth sensors and stereo vision</a:t>
            </a:r>
          </a:p>
        </p:txBody>
      </p:sp>
      <p:pic>
        <p:nvPicPr>
          <p:cNvPr id="7" name="Picture 6" descr="A close up of a camera&#10;&#10;Description automatically generated">
            <a:extLst>
              <a:ext uri="{FF2B5EF4-FFF2-40B4-BE49-F238E27FC236}">
                <a16:creationId xmlns:a16="http://schemas.microsoft.com/office/drawing/2014/main" id="{C546A951-2B1A-87CF-2C70-59D136EB6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155" y="2802073"/>
            <a:ext cx="2880330" cy="2147313"/>
          </a:xfrm>
          <a:prstGeom prst="rect">
            <a:avLst/>
          </a:prstGeom>
          <a:effectLst>
            <a:outerShdw blurRad="63500" sx="102000" sy="102000" algn="ctr" rotWithShape="0">
              <a:prstClr val="black">
                <a:alpha val="40000"/>
              </a:prstClr>
            </a:outerShdw>
          </a:effectLst>
        </p:spPr>
      </p:pic>
      <p:pic>
        <p:nvPicPr>
          <p:cNvPr id="9" name="Picture 8" descr="A close up of a camera lens&#10;&#10;Description automatically generated">
            <a:extLst>
              <a:ext uri="{FF2B5EF4-FFF2-40B4-BE49-F238E27FC236}">
                <a16:creationId xmlns:a16="http://schemas.microsoft.com/office/drawing/2014/main" id="{04BC089E-E748-36A0-25E4-7C10C296B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366" y="2822876"/>
            <a:ext cx="3055321" cy="2147314"/>
          </a:xfrm>
          <a:prstGeom prst="rect">
            <a:avLst/>
          </a:prstGeom>
          <a:effectLst>
            <a:outerShdw blurRad="63500" sx="102000" sy="102000" algn="ctr" rotWithShape="0">
              <a:prstClr val="black">
                <a:alpha val="40000"/>
              </a:prstClr>
            </a:outerShdw>
          </a:effectLst>
        </p:spPr>
      </p:pic>
      <p:pic>
        <p:nvPicPr>
          <p:cNvPr id="11" name="Picture 10" descr="A camera lens on a cell phone&#10;&#10;Description automatically generated">
            <a:extLst>
              <a:ext uri="{FF2B5EF4-FFF2-40B4-BE49-F238E27FC236}">
                <a16:creationId xmlns:a16="http://schemas.microsoft.com/office/drawing/2014/main" id="{D0BEAAC1-12F3-BE68-C331-6BBD6EAC9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405" y="2822876"/>
            <a:ext cx="3046811" cy="2147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8682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6FC53-34C0-97D7-8A57-C9C990BFA3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66D81-6309-130F-912F-BDD390C6F8AA}"/>
              </a:ext>
            </a:extLst>
          </p:cNvPr>
          <p:cNvSpPr>
            <a:spLocks noGrp="1"/>
          </p:cNvSpPr>
          <p:nvPr>
            <p:ph type="title"/>
          </p:nvPr>
        </p:nvSpPr>
        <p:spPr/>
        <p:txBody>
          <a:bodyPr>
            <a:normAutofit/>
          </a:bodyPr>
          <a:lstStyle/>
          <a:p>
            <a:r>
              <a:rPr lang="it-IT" dirty="0"/>
              <a:t>The </a:t>
            </a:r>
            <a:r>
              <a:rPr lang="it-IT" dirty="0" err="1"/>
              <a:t>application</a:t>
            </a:r>
            <a:endParaRPr lang="en-US" dirty="0">
              <a:solidFill>
                <a:schemeClr val="accent3"/>
              </a:solidFill>
            </a:endParaRPr>
          </a:p>
        </p:txBody>
      </p:sp>
      <p:sp>
        <p:nvSpPr>
          <p:cNvPr id="3" name="TextBox 2">
            <a:extLst>
              <a:ext uri="{FF2B5EF4-FFF2-40B4-BE49-F238E27FC236}">
                <a16:creationId xmlns:a16="http://schemas.microsoft.com/office/drawing/2014/main" id="{287C50CA-CB75-B7B0-4249-10BC3EEA927A}"/>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Porting strategies: camera angle</a:t>
            </a:r>
          </a:p>
        </p:txBody>
      </p:sp>
      <p:pic>
        <p:nvPicPr>
          <p:cNvPr id="4" name="Picture 3" descr="A screen shot of a computer&#10;&#10;Description automatically generated">
            <a:extLst>
              <a:ext uri="{FF2B5EF4-FFF2-40B4-BE49-F238E27FC236}">
                <a16:creationId xmlns:a16="http://schemas.microsoft.com/office/drawing/2014/main" id="{B613A3D4-70BE-73E3-6B30-7E4A6C319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874" y="2500733"/>
            <a:ext cx="5459882" cy="3128244"/>
          </a:xfrm>
          <a:prstGeom prst="rect">
            <a:avLst/>
          </a:prstGeom>
        </p:spPr>
      </p:pic>
      <p:pic>
        <p:nvPicPr>
          <p:cNvPr id="5" name="Picture 4" descr="A screen shot of a white board&#10;&#10;Description automatically generated">
            <a:extLst>
              <a:ext uri="{FF2B5EF4-FFF2-40B4-BE49-F238E27FC236}">
                <a16:creationId xmlns:a16="http://schemas.microsoft.com/office/drawing/2014/main" id="{BDCFBD49-8CB9-3363-2495-A70BB76BC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18" y="2500733"/>
            <a:ext cx="5459882" cy="3128244"/>
          </a:xfrm>
          <a:prstGeom prst="rect">
            <a:avLst/>
          </a:prstGeom>
        </p:spPr>
      </p:pic>
      <p:sp>
        <p:nvSpPr>
          <p:cNvPr id="6" name="TextBox 5">
            <a:extLst>
              <a:ext uri="{FF2B5EF4-FFF2-40B4-BE49-F238E27FC236}">
                <a16:creationId xmlns:a16="http://schemas.microsoft.com/office/drawing/2014/main" id="{36D834DD-A25A-75EC-C1AA-0639EC325B19}"/>
              </a:ext>
            </a:extLst>
          </p:cNvPr>
          <p:cNvSpPr txBox="1"/>
          <p:nvPr/>
        </p:nvSpPr>
        <p:spPr>
          <a:xfrm>
            <a:off x="1178559" y="5723467"/>
            <a:ext cx="4917441" cy="584775"/>
          </a:xfrm>
          <a:prstGeom prst="rect">
            <a:avLst/>
          </a:prstGeom>
          <a:noFill/>
        </p:spPr>
        <p:txBody>
          <a:bodyPr wrap="square" rtlCol="0">
            <a:spAutoFit/>
          </a:bodyPr>
          <a:lstStyle/>
          <a:p>
            <a:pPr algn="ctr"/>
            <a:r>
              <a:rPr lang="it-IT" sz="3200" dirty="0"/>
              <a:t>90</a:t>
            </a:r>
            <a:r>
              <a:rPr lang="it-IT" sz="3200" dirty="0">
                <a:latin typeface="DengXian" panose="020B0503020204020204" pitchFamily="2" charset="-122"/>
                <a:ea typeface="DengXian" panose="020B0503020204020204" pitchFamily="2" charset="-122"/>
              </a:rPr>
              <a:t>°</a:t>
            </a:r>
            <a:endParaRPr lang="en-US" sz="3200" dirty="0"/>
          </a:p>
        </p:txBody>
      </p:sp>
      <p:sp>
        <p:nvSpPr>
          <p:cNvPr id="7" name="TextBox 6">
            <a:extLst>
              <a:ext uri="{FF2B5EF4-FFF2-40B4-BE49-F238E27FC236}">
                <a16:creationId xmlns:a16="http://schemas.microsoft.com/office/drawing/2014/main" id="{2C3CDFB2-15BB-D085-8F67-159B40CFB008}"/>
              </a:ext>
            </a:extLst>
          </p:cNvPr>
          <p:cNvSpPr txBox="1"/>
          <p:nvPr/>
        </p:nvSpPr>
        <p:spPr>
          <a:xfrm>
            <a:off x="6763656" y="5723467"/>
            <a:ext cx="4917441" cy="584775"/>
          </a:xfrm>
          <a:prstGeom prst="rect">
            <a:avLst/>
          </a:prstGeom>
          <a:noFill/>
        </p:spPr>
        <p:txBody>
          <a:bodyPr wrap="square" rtlCol="0">
            <a:spAutoFit/>
          </a:bodyPr>
          <a:lstStyle/>
          <a:p>
            <a:pPr algn="ctr"/>
            <a:r>
              <a:rPr lang="it-IT" sz="3200" dirty="0"/>
              <a:t>45</a:t>
            </a:r>
            <a:r>
              <a:rPr lang="it-IT" sz="3200" dirty="0">
                <a:latin typeface="DengXian" panose="020B0503020204020204" pitchFamily="2" charset="-122"/>
                <a:ea typeface="DengXian" panose="020B0503020204020204" pitchFamily="2" charset="-122"/>
              </a:rPr>
              <a:t>°</a:t>
            </a:r>
            <a:endParaRPr lang="en-US" sz="3200" dirty="0"/>
          </a:p>
        </p:txBody>
      </p:sp>
    </p:spTree>
    <p:extLst>
      <p:ext uri="{BB962C8B-B14F-4D97-AF65-F5344CB8AC3E}">
        <p14:creationId xmlns:p14="http://schemas.microsoft.com/office/powerpoint/2010/main" val="3278799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a:t>
            </a:r>
            <a:r>
              <a:rPr lang="it-IT" dirty="0" err="1"/>
              <a:t>application</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Architecture</a:t>
            </a:r>
          </a:p>
        </p:txBody>
      </p:sp>
      <p:pic>
        <p:nvPicPr>
          <p:cNvPr id="11" name="Picture 10" descr="A diagram of a device&#10;&#10;Description automatically generated">
            <a:extLst>
              <a:ext uri="{FF2B5EF4-FFF2-40B4-BE49-F238E27FC236}">
                <a16:creationId xmlns:a16="http://schemas.microsoft.com/office/drawing/2014/main" id="{382D6BF4-524B-445F-0C0F-FEA822739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745" y="2224375"/>
            <a:ext cx="6478510" cy="3601889"/>
          </a:xfrm>
          <a:prstGeom prst="rect">
            <a:avLst/>
          </a:prstGeom>
        </p:spPr>
      </p:pic>
    </p:spTree>
    <p:extLst>
      <p:ext uri="{BB962C8B-B14F-4D97-AF65-F5344CB8AC3E}">
        <p14:creationId xmlns:p14="http://schemas.microsoft.com/office/powerpoint/2010/main" val="163134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a:t>
            </a:r>
            <a:r>
              <a:rPr lang="it-IT" dirty="0" err="1"/>
              <a:t>application</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Keyboard detection</a:t>
            </a:r>
          </a:p>
        </p:txBody>
      </p:sp>
      <p:pic>
        <p:nvPicPr>
          <p:cNvPr id="5" name="Picture 4" descr="A white paper on a wooden surface&#10;&#10;Description automatically generated">
            <a:extLst>
              <a:ext uri="{FF2B5EF4-FFF2-40B4-BE49-F238E27FC236}">
                <a16:creationId xmlns:a16="http://schemas.microsoft.com/office/drawing/2014/main" id="{333ED5CB-4C60-C6CA-759A-49514DE71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3188"/>
            <a:ext cx="3023326" cy="1700621"/>
          </a:xfrm>
          <a:prstGeom prst="rect">
            <a:avLst/>
          </a:prstGeom>
          <a:effectLst>
            <a:outerShdw blurRad="63500" sx="102000" sy="102000" algn="ctr" rotWithShape="0">
              <a:prstClr val="black">
                <a:alpha val="40000"/>
              </a:prstClr>
            </a:outerShdw>
          </a:effectLst>
        </p:spPr>
      </p:pic>
      <p:pic>
        <p:nvPicPr>
          <p:cNvPr id="9" name="Picture 8" descr="A white piano keys on a black background&#10;&#10;Description automatically generated">
            <a:extLst>
              <a:ext uri="{FF2B5EF4-FFF2-40B4-BE49-F238E27FC236}">
                <a16:creationId xmlns:a16="http://schemas.microsoft.com/office/drawing/2014/main" id="{BE52A446-EA1D-1E77-23EA-74D643941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56" y="4467208"/>
            <a:ext cx="2474167" cy="1700621"/>
          </a:xfrm>
          <a:prstGeom prst="rect">
            <a:avLst/>
          </a:prstGeom>
          <a:effectLst>
            <a:outerShdw blurRad="63500" sx="102000" sy="102000" algn="ctr" rotWithShape="0">
              <a:prstClr val="black">
                <a:alpha val="40000"/>
              </a:prstClr>
            </a:outerShdw>
          </a:effectLst>
        </p:spPr>
      </p:pic>
      <p:pic>
        <p:nvPicPr>
          <p:cNvPr id="11" name="Picture 10" descr="A white paper with black lines&#10;&#10;Description automatically generated">
            <a:extLst>
              <a:ext uri="{FF2B5EF4-FFF2-40B4-BE49-F238E27FC236}">
                <a16:creationId xmlns:a16="http://schemas.microsoft.com/office/drawing/2014/main" id="{CDF4F0F7-8AEF-D89C-F0BA-592004642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1923" y="2081163"/>
            <a:ext cx="3001441" cy="1700621"/>
          </a:xfrm>
          <a:prstGeom prst="rect">
            <a:avLst/>
          </a:prstGeom>
          <a:effectLst>
            <a:outerShdw blurRad="63500" sx="102000" sy="102000" algn="ctr" rotWithShape="0">
              <a:prstClr val="black">
                <a:alpha val="40000"/>
              </a:prstClr>
            </a:outerShdw>
          </a:effectLst>
        </p:spPr>
      </p:pic>
      <p:pic>
        <p:nvPicPr>
          <p:cNvPr id="13" name="Picture 12" descr="A piano keyboard with black background&#10;&#10;Description automatically generated">
            <a:extLst>
              <a:ext uri="{FF2B5EF4-FFF2-40B4-BE49-F238E27FC236}">
                <a16:creationId xmlns:a16="http://schemas.microsoft.com/office/drawing/2014/main" id="{56B410ED-E97F-890D-CCC8-E70ABB834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6657" y="4467016"/>
            <a:ext cx="2443657" cy="1700815"/>
          </a:xfrm>
          <a:prstGeom prst="rect">
            <a:avLst/>
          </a:prstGeom>
          <a:effectLst>
            <a:outerShdw blurRad="63500" sx="102000" sy="102000" algn="ctr" rotWithShape="0">
              <a:prstClr val="black">
                <a:alpha val="40000"/>
              </a:prstClr>
            </a:outerShdw>
          </a:effectLst>
        </p:spPr>
      </p:pic>
      <p:pic>
        <p:nvPicPr>
          <p:cNvPr id="15" name="Picture 14" descr="A black and white piano keyboard&#10;&#10;Description automatically generated">
            <a:extLst>
              <a:ext uri="{FF2B5EF4-FFF2-40B4-BE49-F238E27FC236}">
                <a16:creationId xmlns:a16="http://schemas.microsoft.com/office/drawing/2014/main" id="{A6C3CD2F-EBA7-CD87-BCB4-63A4BAFEE4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7018" y="4467016"/>
            <a:ext cx="2438542" cy="1700621"/>
          </a:xfrm>
          <a:prstGeom prst="rect">
            <a:avLst/>
          </a:prstGeom>
          <a:effectLst>
            <a:outerShdw blurRad="63500" sx="102000" sy="102000" algn="ctr" rotWithShape="0">
              <a:prstClr val="black">
                <a:alpha val="40000"/>
              </a:prstClr>
            </a:outerShdw>
          </a:effectLst>
        </p:spPr>
      </p:pic>
      <p:pic>
        <p:nvPicPr>
          <p:cNvPr id="18" name="Picture 17" descr="A black and white image of a piano&#10;&#10;Description automatically generated">
            <a:extLst>
              <a:ext uri="{FF2B5EF4-FFF2-40B4-BE49-F238E27FC236}">
                <a16:creationId xmlns:a16="http://schemas.microsoft.com/office/drawing/2014/main" id="{60B02D11-1539-C31A-F537-35A11839F5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3763" y="2081163"/>
            <a:ext cx="3001441" cy="1700816"/>
          </a:xfrm>
          <a:prstGeom prst="rect">
            <a:avLst/>
          </a:prstGeom>
          <a:effectLst>
            <a:outerShdw blurRad="63500" sx="102000" sy="102000" algn="ctr" rotWithShape="0">
              <a:prstClr val="black">
                <a:alpha val="40000"/>
              </a:prstClr>
            </a:outerShdw>
          </a:effectLst>
        </p:spPr>
      </p:pic>
      <p:pic>
        <p:nvPicPr>
          <p:cNvPr id="14" name="Graphic 13" descr="Badge 1 outline">
            <a:extLst>
              <a:ext uri="{FF2B5EF4-FFF2-40B4-BE49-F238E27FC236}">
                <a16:creationId xmlns:a16="http://schemas.microsoft.com/office/drawing/2014/main" id="{BBBB4901-4BA7-AC94-BA59-4E65F11E5A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8200" y="3488862"/>
            <a:ext cx="294947" cy="294947"/>
          </a:xfrm>
          <a:prstGeom prst="rect">
            <a:avLst/>
          </a:prstGeom>
        </p:spPr>
      </p:pic>
      <p:pic>
        <p:nvPicPr>
          <p:cNvPr id="17" name="Graphic 16" descr="Badge outline">
            <a:extLst>
              <a:ext uri="{FF2B5EF4-FFF2-40B4-BE49-F238E27FC236}">
                <a16:creationId xmlns:a16="http://schemas.microsoft.com/office/drawing/2014/main" id="{ED3C3E1A-E922-EBA4-5A75-F59EB2C11B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01922" y="3486836"/>
            <a:ext cx="294947" cy="294947"/>
          </a:xfrm>
          <a:prstGeom prst="rect">
            <a:avLst/>
          </a:prstGeom>
        </p:spPr>
      </p:pic>
      <p:pic>
        <p:nvPicPr>
          <p:cNvPr id="20" name="Graphic 19" descr="Badge 3 outline">
            <a:extLst>
              <a:ext uri="{FF2B5EF4-FFF2-40B4-BE49-F238E27FC236}">
                <a16:creationId xmlns:a16="http://schemas.microsoft.com/office/drawing/2014/main" id="{327F9807-EB9A-4523-7D0A-A06586BAC1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31710" y="3486836"/>
            <a:ext cx="294947" cy="294947"/>
          </a:xfrm>
          <a:prstGeom prst="rect">
            <a:avLst/>
          </a:prstGeom>
        </p:spPr>
      </p:pic>
      <p:pic>
        <p:nvPicPr>
          <p:cNvPr id="22" name="Graphic 21" descr="Badge 4 outline">
            <a:extLst>
              <a:ext uri="{FF2B5EF4-FFF2-40B4-BE49-F238E27FC236}">
                <a16:creationId xmlns:a16="http://schemas.microsoft.com/office/drawing/2014/main" id="{AA2C004D-C680-6548-6E7E-8FE0CB2E7F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1756" y="5872882"/>
            <a:ext cx="294947" cy="294947"/>
          </a:xfrm>
          <a:prstGeom prst="rect">
            <a:avLst/>
          </a:prstGeom>
        </p:spPr>
      </p:pic>
      <p:pic>
        <p:nvPicPr>
          <p:cNvPr id="24" name="Graphic 23" descr="Badge 5 outline">
            <a:extLst>
              <a:ext uri="{FF2B5EF4-FFF2-40B4-BE49-F238E27FC236}">
                <a16:creationId xmlns:a16="http://schemas.microsoft.com/office/drawing/2014/main" id="{C4D0D1F2-9222-D45F-1E99-16FC8357F8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87017" y="5872690"/>
            <a:ext cx="294947" cy="294947"/>
          </a:xfrm>
          <a:prstGeom prst="rect">
            <a:avLst/>
          </a:prstGeom>
        </p:spPr>
      </p:pic>
      <p:pic>
        <p:nvPicPr>
          <p:cNvPr id="25" name="Graphic 24" descr="Badge 5 outline">
            <a:extLst>
              <a:ext uri="{FF2B5EF4-FFF2-40B4-BE49-F238E27FC236}">
                <a16:creationId xmlns:a16="http://schemas.microsoft.com/office/drawing/2014/main" id="{90EE30F7-A985-CCFC-3E1D-ACD34B3DAF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26657" y="5872882"/>
            <a:ext cx="294947" cy="294947"/>
          </a:xfrm>
          <a:prstGeom prst="rect">
            <a:avLst/>
          </a:prstGeom>
        </p:spPr>
      </p:pic>
      <p:sp>
        <p:nvSpPr>
          <p:cNvPr id="4" name="TextBox 3">
            <a:extLst>
              <a:ext uri="{FF2B5EF4-FFF2-40B4-BE49-F238E27FC236}">
                <a16:creationId xmlns:a16="http://schemas.microsoft.com/office/drawing/2014/main" id="{ABB1D7DA-6B93-D139-638A-C9CD2A3D3A99}"/>
              </a:ext>
            </a:extLst>
          </p:cNvPr>
          <p:cNvSpPr txBox="1"/>
          <p:nvPr/>
        </p:nvSpPr>
        <p:spPr>
          <a:xfrm>
            <a:off x="838197" y="3781783"/>
            <a:ext cx="3023326" cy="369332"/>
          </a:xfrm>
          <a:prstGeom prst="rect">
            <a:avLst/>
          </a:prstGeom>
          <a:noFill/>
        </p:spPr>
        <p:txBody>
          <a:bodyPr wrap="square" rtlCol="0">
            <a:spAutoFit/>
          </a:bodyPr>
          <a:lstStyle/>
          <a:p>
            <a:pPr algn="ctr"/>
            <a:r>
              <a:rPr lang="en-US" dirty="0"/>
              <a:t>Perimeter</a:t>
            </a:r>
          </a:p>
        </p:txBody>
      </p:sp>
      <p:sp>
        <p:nvSpPr>
          <p:cNvPr id="6" name="TextBox 5">
            <a:extLst>
              <a:ext uri="{FF2B5EF4-FFF2-40B4-BE49-F238E27FC236}">
                <a16:creationId xmlns:a16="http://schemas.microsoft.com/office/drawing/2014/main" id="{5FA7D675-4790-D5EE-ACAF-B9AD9AE814F3}"/>
              </a:ext>
            </a:extLst>
          </p:cNvPr>
          <p:cNvSpPr txBox="1"/>
          <p:nvPr/>
        </p:nvSpPr>
        <p:spPr>
          <a:xfrm>
            <a:off x="1111753" y="6167637"/>
            <a:ext cx="2474167" cy="369332"/>
          </a:xfrm>
          <a:prstGeom prst="rect">
            <a:avLst/>
          </a:prstGeom>
          <a:noFill/>
        </p:spPr>
        <p:txBody>
          <a:bodyPr wrap="square" rtlCol="0">
            <a:spAutoFit/>
          </a:bodyPr>
          <a:lstStyle/>
          <a:p>
            <a:pPr algn="ctr"/>
            <a:r>
              <a:rPr lang="en-US" dirty="0"/>
              <a:t>Contour detection</a:t>
            </a:r>
          </a:p>
        </p:txBody>
      </p:sp>
      <p:sp>
        <p:nvSpPr>
          <p:cNvPr id="7" name="TextBox 6">
            <a:extLst>
              <a:ext uri="{FF2B5EF4-FFF2-40B4-BE49-F238E27FC236}">
                <a16:creationId xmlns:a16="http://schemas.microsoft.com/office/drawing/2014/main" id="{821FAD62-C424-AE49-E501-2771C8381156}"/>
              </a:ext>
            </a:extLst>
          </p:cNvPr>
          <p:cNvSpPr txBox="1"/>
          <p:nvPr/>
        </p:nvSpPr>
        <p:spPr>
          <a:xfrm>
            <a:off x="4801922" y="3781783"/>
            <a:ext cx="3001441" cy="369332"/>
          </a:xfrm>
          <a:prstGeom prst="rect">
            <a:avLst/>
          </a:prstGeom>
          <a:noFill/>
        </p:spPr>
        <p:txBody>
          <a:bodyPr wrap="square" rtlCol="0">
            <a:spAutoFit/>
          </a:bodyPr>
          <a:lstStyle/>
          <a:p>
            <a:pPr algn="ctr"/>
            <a:r>
              <a:rPr lang="en-US" dirty="0"/>
              <a:t>Background subtraction</a:t>
            </a:r>
          </a:p>
        </p:txBody>
      </p:sp>
      <p:sp>
        <p:nvSpPr>
          <p:cNvPr id="8" name="TextBox 7">
            <a:extLst>
              <a:ext uri="{FF2B5EF4-FFF2-40B4-BE49-F238E27FC236}">
                <a16:creationId xmlns:a16="http://schemas.microsoft.com/office/drawing/2014/main" id="{B6CFB05F-C3AE-3C4B-36AD-D50D2EAA6904}"/>
              </a:ext>
            </a:extLst>
          </p:cNvPr>
          <p:cNvSpPr txBox="1"/>
          <p:nvPr/>
        </p:nvSpPr>
        <p:spPr>
          <a:xfrm>
            <a:off x="8743759" y="3781783"/>
            <a:ext cx="3001441" cy="369332"/>
          </a:xfrm>
          <a:prstGeom prst="rect">
            <a:avLst/>
          </a:prstGeom>
          <a:noFill/>
        </p:spPr>
        <p:txBody>
          <a:bodyPr wrap="square" rtlCol="0">
            <a:spAutoFit/>
          </a:bodyPr>
          <a:lstStyle/>
          <a:p>
            <a:pPr algn="ctr"/>
            <a:r>
              <a:rPr lang="en-US" dirty="0"/>
              <a:t>Canny edge detection</a:t>
            </a:r>
          </a:p>
        </p:txBody>
      </p:sp>
      <p:sp>
        <p:nvSpPr>
          <p:cNvPr id="10" name="TextBox 9">
            <a:extLst>
              <a:ext uri="{FF2B5EF4-FFF2-40B4-BE49-F238E27FC236}">
                <a16:creationId xmlns:a16="http://schemas.microsoft.com/office/drawing/2014/main" id="{2016EC34-4D9D-FF09-EA76-4E861AF74957}"/>
              </a:ext>
            </a:extLst>
          </p:cNvPr>
          <p:cNvSpPr txBox="1"/>
          <p:nvPr/>
        </p:nvSpPr>
        <p:spPr>
          <a:xfrm>
            <a:off x="5065559" y="6167637"/>
            <a:ext cx="2474165" cy="369332"/>
          </a:xfrm>
          <a:prstGeom prst="rect">
            <a:avLst/>
          </a:prstGeom>
          <a:noFill/>
        </p:spPr>
        <p:txBody>
          <a:bodyPr wrap="square" rtlCol="0">
            <a:spAutoFit/>
          </a:bodyPr>
          <a:lstStyle/>
          <a:p>
            <a:pPr algn="ctr"/>
            <a:r>
              <a:rPr lang="en-US" dirty="0"/>
              <a:t>Tiles overlay</a:t>
            </a:r>
          </a:p>
        </p:txBody>
      </p:sp>
      <p:sp>
        <p:nvSpPr>
          <p:cNvPr id="12" name="TextBox 11">
            <a:extLst>
              <a:ext uri="{FF2B5EF4-FFF2-40B4-BE49-F238E27FC236}">
                <a16:creationId xmlns:a16="http://schemas.microsoft.com/office/drawing/2014/main" id="{8D0BD685-C061-4AC2-503D-D23464E70BDF}"/>
              </a:ext>
            </a:extLst>
          </p:cNvPr>
          <p:cNvSpPr txBox="1"/>
          <p:nvPr/>
        </p:nvSpPr>
        <p:spPr>
          <a:xfrm>
            <a:off x="9026655" y="6167637"/>
            <a:ext cx="2436364" cy="369332"/>
          </a:xfrm>
          <a:prstGeom prst="rect">
            <a:avLst/>
          </a:prstGeom>
          <a:noFill/>
        </p:spPr>
        <p:txBody>
          <a:bodyPr wrap="square" rtlCol="0">
            <a:spAutoFit/>
          </a:bodyPr>
          <a:lstStyle/>
          <a:p>
            <a:pPr algn="ctr"/>
            <a:r>
              <a:rPr lang="en-US" dirty="0"/>
              <a:t>Notes array</a:t>
            </a:r>
          </a:p>
        </p:txBody>
      </p:sp>
    </p:spTree>
    <p:extLst>
      <p:ext uri="{BB962C8B-B14F-4D97-AF65-F5344CB8AC3E}">
        <p14:creationId xmlns:p14="http://schemas.microsoft.com/office/powerpoint/2010/main" val="1294724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a:t>
            </a:r>
            <a:r>
              <a:rPr lang="it-IT" dirty="0" err="1"/>
              <a:t>application</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Touch detection</a:t>
            </a:r>
          </a:p>
        </p:txBody>
      </p:sp>
      <p:pic>
        <p:nvPicPr>
          <p:cNvPr id="11" name="Picture 10" descr="A black background with white circles and numbers&#10;&#10;Description automatically generated">
            <a:extLst>
              <a:ext uri="{FF2B5EF4-FFF2-40B4-BE49-F238E27FC236}">
                <a16:creationId xmlns:a16="http://schemas.microsoft.com/office/drawing/2014/main" id="{A76C8D45-9B8F-173B-5006-239910DCE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834" y="1806002"/>
            <a:ext cx="4486329" cy="2473439"/>
          </a:xfrm>
          <a:prstGeom prst="rect">
            <a:avLst/>
          </a:prstGeom>
        </p:spPr>
      </p:pic>
      <p:pic>
        <p:nvPicPr>
          <p:cNvPr id="13" name="Picture 12" descr="A hand on a piece of paper&#10;&#10;Description automatically generated">
            <a:extLst>
              <a:ext uri="{FF2B5EF4-FFF2-40B4-BE49-F238E27FC236}">
                <a16:creationId xmlns:a16="http://schemas.microsoft.com/office/drawing/2014/main" id="{C0B72548-70F2-1A45-BD3A-A47825CEB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497" y="4394756"/>
            <a:ext cx="3219342" cy="1942770"/>
          </a:xfrm>
          <a:prstGeom prst="rect">
            <a:avLst/>
          </a:prstGeom>
        </p:spPr>
      </p:pic>
      <p:pic>
        <p:nvPicPr>
          <p:cNvPr id="15" name="Picture 14" descr="A hand on a piece of paper&#10;&#10;Description automatically generated">
            <a:extLst>
              <a:ext uri="{FF2B5EF4-FFF2-40B4-BE49-F238E27FC236}">
                <a16:creationId xmlns:a16="http://schemas.microsoft.com/office/drawing/2014/main" id="{0726D5FC-9FEA-3B32-5B0A-F6C0A6EBA7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6327" y="4394756"/>
            <a:ext cx="3219342" cy="1942770"/>
          </a:xfrm>
          <a:prstGeom prst="rect">
            <a:avLst/>
          </a:prstGeom>
        </p:spPr>
      </p:pic>
      <p:pic>
        <p:nvPicPr>
          <p:cNvPr id="17" name="Picture 16" descr="A hand on a paper&#10;&#10;Description automatically generated">
            <a:extLst>
              <a:ext uri="{FF2B5EF4-FFF2-40B4-BE49-F238E27FC236}">
                <a16:creationId xmlns:a16="http://schemas.microsoft.com/office/drawing/2014/main" id="{0D84309D-1648-C051-9175-CDD2B00F14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3157" y="4394756"/>
            <a:ext cx="3219342" cy="1942770"/>
          </a:xfrm>
          <a:prstGeom prst="rect">
            <a:avLst/>
          </a:prstGeom>
        </p:spPr>
      </p:pic>
    </p:spTree>
    <p:extLst>
      <p:ext uri="{BB962C8B-B14F-4D97-AF65-F5344CB8AC3E}">
        <p14:creationId xmlns:p14="http://schemas.microsoft.com/office/powerpoint/2010/main" val="260724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a:t>The application</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Note detection</a:t>
            </a:r>
          </a:p>
        </p:txBody>
      </p:sp>
      <p:pic>
        <p:nvPicPr>
          <p:cNvPr id="5" name="Picture 4" descr="A screenshot of a computer game&#10;&#10;Description automatically generated">
            <a:extLst>
              <a:ext uri="{FF2B5EF4-FFF2-40B4-BE49-F238E27FC236}">
                <a16:creationId xmlns:a16="http://schemas.microsoft.com/office/drawing/2014/main" id="{2A3C79C0-1815-57C7-C9EC-B16E37734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96" y="2475879"/>
            <a:ext cx="3910710" cy="2727300"/>
          </a:xfrm>
          <a:prstGeom prst="rect">
            <a:avLst/>
          </a:prstGeom>
          <a:effectLst>
            <a:outerShdw blurRad="63500" sx="102000" sy="102000" algn="ctr" rotWithShape="0">
              <a:prstClr val="black">
                <a:alpha val="40000"/>
              </a:prstClr>
            </a:outerShdw>
          </a:effectLst>
        </p:spPr>
      </p:pic>
      <p:pic>
        <p:nvPicPr>
          <p:cNvPr id="6" name="Picture 5" descr="A screenshot of a video game&#10;&#10;Description automatically generated">
            <a:extLst>
              <a:ext uri="{FF2B5EF4-FFF2-40B4-BE49-F238E27FC236}">
                <a16:creationId xmlns:a16="http://schemas.microsoft.com/office/drawing/2014/main" id="{CB441E54-8ACE-A684-C447-72A297698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168" y="2475878"/>
            <a:ext cx="3910712" cy="2727302"/>
          </a:xfrm>
          <a:prstGeom prst="rect">
            <a:avLst/>
          </a:prstGeom>
          <a:effectLst>
            <a:outerShdw blurRad="63500" sx="102000" sy="102000" algn="ctr" rotWithShape="0">
              <a:prstClr val="black">
                <a:alpha val="40000"/>
              </a:prstClr>
            </a:outerShdw>
          </a:effectLst>
        </p:spPr>
      </p:pic>
      <p:pic>
        <p:nvPicPr>
          <p:cNvPr id="10" name="Graphic 9" descr="Volume outline">
            <a:extLst>
              <a:ext uri="{FF2B5EF4-FFF2-40B4-BE49-F238E27FC236}">
                <a16:creationId xmlns:a16="http://schemas.microsoft.com/office/drawing/2014/main" id="{1182F790-0411-2ADC-7D05-C56A6601A1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8035" y="3382329"/>
            <a:ext cx="914400" cy="914400"/>
          </a:xfrm>
          <a:prstGeom prst="rect">
            <a:avLst/>
          </a:prstGeom>
        </p:spPr>
      </p:pic>
      <p:sp>
        <p:nvSpPr>
          <p:cNvPr id="12" name="Arrow: Right 22">
            <a:extLst>
              <a:ext uri="{FF2B5EF4-FFF2-40B4-BE49-F238E27FC236}">
                <a16:creationId xmlns:a16="http://schemas.microsoft.com/office/drawing/2014/main" id="{95D600BB-7B90-B05D-4E11-FEFFD8A4F671}"/>
              </a:ext>
            </a:extLst>
          </p:cNvPr>
          <p:cNvSpPr>
            <a:spLocks noChangeArrowheads="1"/>
          </p:cNvSpPr>
          <p:nvPr/>
        </p:nvSpPr>
        <p:spPr bwMode="auto">
          <a:xfrm>
            <a:off x="5265862" y="3672047"/>
            <a:ext cx="692150" cy="334963"/>
          </a:xfrm>
          <a:prstGeom prst="rightArrow">
            <a:avLst>
              <a:gd name="adj1" fmla="val 50000"/>
              <a:gd name="adj2" fmla="val 50004"/>
            </a:avLst>
          </a:prstGeom>
          <a:noFill/>
          <a:ln w="19050">
            <a:solidFill>
              <a:srgbClr val="954551"/>
            </a:solidFill>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None/>
            </a:pPr>
            <a:endParaRPr lang="en-US" altLang="en-US" sz="900">
              <a:solidFill>
                <a:schemeClr val="bg1"/>
              </a:solidFill>
            </a:endParaRPr>
          </a:p>
        </p:txBody>
      </p:sp>
    </p:spTree>
    <p:extLst>
      <p:ext uri="{BB962C8B-B14F-4D97-AF65-F5344CB8AC3E}">
        <p14:creationId xmlns:p14="http://schemas.microsoft.com/office/powerpoint/2010/main" val="1420452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err="1"/>
              <a:t>Results</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Prototype vs Application</a:t>
            </a:r>
          </a:p>
        </p:txBody>
      </p:sp>
      <p:sp>
        <p:nvSpPr>
          <p:cNvPr id="10" name="Rectangle 9">
            <a:extLst>
              <a:ext uri="{FF2B5EF4-FFF2-40B4-BE49-F238E27FC236}">
                <a16:creationId xmlns:a16="http://schemas.microsoft.com/office/drawing/2014/main" id="{9AA2F9AF-11BC-3E49-9E31-C1C138B7DEFB}"/>
              </a:ext>
            </a:extLst>
          </p:cNvPr>
          <p:cNvSpPr/>
          <p:nvPr/>
        </p:nvSpPr>
        <p:spPr>
          <a:xfrm>
            <a:off x="1002323" y="1934308"/>
            <a:ext cx="4530969" cy="43764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DCE49E-9FE2-B17E-D483-F5CF6135A89F}"/>
              </a:ext>
            </a:extLst>
          </p:cNvPr>
          <p:cNvSpPr/>
          <p:nvPr/>
        </p:nvSpPr>
        <p:spPr>
          <a:xfrm>
            <a:off x="6096000" y="1934308"/>
            <a:ext cx="4530969" cy="24481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EE45E0C-B017-E23D-D6B5-9A752FF28477}"/>
              </a:ext>
            </a:extLst>
          </p:cNvPr>
          <p:cNvSpPr txBox="1"/>
          <p:nvPr/>
        </p:nvSpPr>
        <p:spPr>
          <a:xfrm>
            <a:off x="1002323" y="2104292"/>
            <a:ext cx="4530968" cy="646331"/>
          </a:xfrm>
          <a:prstGeom prst="rect">
            <a:avLst/>
          </a:prstGeom>
          <a:noFill/>
        </p:spPr>
        <p:txBody>
          <a:bodyPr wrap="square" rtlCol="0">
            <a:spAutoFit/>
          </a:bodyPr>
          <a:lstStyle/>
          <a:p>
            <a:pPr algn="ctr"/>
            <a:r>
              <a:rPr lang="en-US" sz="3600" dirty="0"/>
              <a:t>Quantitative results</a:t>
            </a:r>
          </a:p>
        </p:txBody>
      </p:sp>
      <p:sp>
        <p:nvSpPr>
          <p:cNvPr id="13" name="TextBox 12">
            <a:extLst>
              <a:ext uri="{FF2B5EF4-FFF2-40B4-BE49-F238E27FC236}">
                <a16:creationId xmlns:a16="http://schemas.microsoft.com/office/drawing/2014/main" id="{67C60110-62C8-1084-3D50-C8A81DA61597}"/>
              </a:ext>
            </a:extLst>
          </p:cNvPr>
          <p:cNvSpPr txBox="1"/>
          <p:nvPr/>
        </p:nvSpPr>
        <p:spPr>
          <a:xfrm>
            <a:off x="6095999" y="2104292"/>
            <a:ext cx="4530968" cy="646331"/>
          </a:xfrm>
          <a:prstGeom prst="rect">
            <a:avLst/>
          </a:prstGeom>
          <a:noFill/>
        </p:spPr>
        <p:txBody>
          <a:bodyPr wrap="square" rtlCol="0">
            <a:spAutoFit/>
          </a:bodyPr>
          <a:lstStyle/>
          <a:p>
            <a:pPr algn="ctr"/>
            <a:r>
              <a:rPr lang="en-US" sz="3600" dirty="0"/>
              <a:t>Qualitative results</a:t>
            </a:r>
          </a:p>
        </p:txBody>
      </p:sp>
      <p:pic>
        <p:nvPicPr>
          <p:cNvPr id="20" name="Picture 19" descr="A black and white list with black text&#10;&#10;Description automatically generated">
            <a:extLst>
              <a:ext uri="{FF2B5EF4-FFF2-40B4-BE49-F238E27FC236}">
                <a16:creationId xmlns:a16="http://schemas.microsoft.com/office/drawing/2014/main" id="{0D42FAFF-5187-C917-4671-CC6883A4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865" y="3453626"/>
            <a:ext cx="4219884" cy="1336845"/>
          </a:xfrm>
          <a:prstGeom prst="rect">
            <a:avLst/>
          </a:prstGeom>
        </p:spPr>
      </p:pic>
      <p:pic>
        <p:nvPicPr>
          <p:cNvPr id="22" name="Picture 21" descr="A white rectangular box with black text&#10;&#10;Description automatically generated">
            <a:extLst>
              <a:ext uri="{FF2B5EF4-FFF2-40B4-BE49-F238E27FC236}">
                <a16:creationId xmlns:a16="http://schemas.microsoft.com/office/drawing/2014/main" id="{888A083F-A245-B0A7-601D-B1DB3F3DE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865" y="5487177"/>
            <a:ext cx="4219884" cy="654306"/>
          </a:xfrm>
          <a:prstGeom prst="rect">
            <a:avLst/>
          </a:prstGeom>
        </p:spPr>
      </p:pic>
      <p:pic>
        <p:nvPicPr>
          <p:cNvPr id="26" name="Picture 25" descr="A white rectangular box with black numbers&#10;&#10;Description automatically generated">
            <a:extLst>
              <a:ext uri="{FF2B5EF4-FFF2-40B4-BE49-F238E27FC236}">
                <a16:creationId xmlns:a16="http://schemas.microsoft.com/office/drawing/2014/main" id="{7A67666C-3F4F-6E0C-4B4D-473A8D66E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539" y="3453626"/>
            <a:ext cx="4219884" cy="751996"/>
          </a:xfrm>
          <a:prstGeom prst="rect">
            <a:avLst/>
          </a:prstGeom>
        </p:spPr>
      </p:pic>
      <p:sp>
        <p:nvSpPr>
          <p:cNvPr id="4" name="TextBox 3">
            <a:extLst>
              <a:ext uri="{FF2B5EF4-FFF2-40B4-BE49-F238E27FC236}">
                <a16:creationId xmlns:a16="http://schemas.microsoft.com/office/drawing/2014/main" id="{9561B1FD-3546-0161-56CC-6CCAFEF68A94}"/>
              </a:ext>
            </a:extLst>
          </p:cNvPr>
          <p:cNvSpPr txBox="1"/>
          <p:nvPr/>
        </p:nvSpPr>
        <p:spPr>
          <a:xfrm>
            <a:off x="1002322" y="4954158"/>
            <a:ext cx="4530969" cy="369332"/>
          </a:xfrm>
          <a:prstGeom prst="rect">
            <a:avLst/>
          </a:prstGeom>
          <a:noFill/>
        </p:spPr>
        <p:txBody>
          <a:bodyPr wrap="square" rtlCol="0">
            <a:spAutoFit/>
          </a:bodyPr>
          <a:lstStyle/>
          <a:p>
            <a:pPr algn="ctr"/>
            <a:r>
              <a:rPr lang="en-US" dirty="0"/>
              <a:t>Real-time phase</a:t>
            </a:r>
          </a:p>
        </p:txBody>
      </p:sp>
      <p:sp>
        <p:nvSpPr>
          <p:cNvPr id="5" name="TextBox 4">
            <a:extLst>
              <a:ext uri="{FF2B5EF4-FFF2-40B4-BE49-F238E27FC236}">
                <a16:creationId xmlns:a16="http://schemas.microsoft.com/office/drawing/2014/main" id="{1179170F-61F4-7FD7-806F-9F1720E5FEFB}"/>
              </a:ext>
            </a:extLst>
          </p:cNvPr>
          <p:cNvSpPr txBox="1"/>
          <p:nvPr/>
        </p:nvSpPr>
        <p:spPr>
          <a:xfrm>
            <a:off x="1002322" y="2920607"/>
            <a:ext cx="4530969" cy="369332"/>
          </a:xfrm>
          <a:prstGeom prst="rect">
            <a:avLst/>
          </a:prstGeom>
          <a:noFill/>
        </p:spPr>
        <p:txBody>
          <a:bodyPr wrap="square" rtlCol="0">
            <a:spAutoFit/>
          </a:bodyPr>
          <a:lstStyle/>
          <a:p>
            <a:pPr algn="ctr"/>
            <a:r>
              <a:rPr lang="en-US" dirty="0"/>
              <a:t>Keyboard detection</a:t>
            </a:r>
          </a:p>
        </p:txBody>
      </p:sp>
      <p:sp>
        <p:nvSpPr>
          <p:cNvPr id="6" name="TextBox 5">
            <a:extLst>
              <a:ext uri="{FF2B5EF4-FFF2-40B4-BE49-F238E27FC236}">
                <a16:creationId xmlns:a16="http://schemas.microsoft.com/office/drawing/2014/main" id="{02AC9303-EEB6-1B4B-A53A-1C665A90C0D1}"/>
              </a:ext>
            </a:extLst>
          </p:cNvPr>
          <p:cNvSpPr txBox="1"/>
          <p:nvPr/>
        </p:nvSpPr>
        <p:spPr>
          <a:xfrm>
            <a:off x="6095997" y="2920607"/>
            <a:ext cx="4530969" cy="369332"/>
          </a:xfrm>
          <a:prstGeom prst="rect">
            <a:avLst/>
          </a:prstGeom>
          <a:noFill/>
        </p:spPr>
        <p:txBody>
          <a:bodyPr wrap="square" rtlCol="0">
            <a:spAutoFit/>
          </a:bodyPr>
          <a:lstStyle/>
          <a:p>
            <a:pPr algn="ctr"/>
            <a:r>
              <a:rPr lang="en-US" dirty="0"/>
              <a:t>Usability questionnaire (UMUX)</a:t>
            </a:r>
          </a:p>
        </p:txBody>
      </p:sp>
    </p:spTree>
    <p:extLst>
      <p:ext uri="{BB962C8B-B14F-4D97-AF65-F5344CB8AC3E}">
        <p14:creationId xmlns:p14="http://schemas.microsoft.com/office/powerpoint/2010/main" val="120391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rendered-2">
            <a:hlinkClick r:id="" action="ppaction://media"/>
            <a:extLst>
              <a:ext uri="{FF2B5EF4-FFF2-40B4-BE49-F238E27FC236}">
                <a16:creationId xmlns:a16="http://schemas.microsoft.com/office/drawing/2014/main" id="{6B5BC50F-C84C-7E5B-A8D0-6352599452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460" y="489743"/>
            <a:ext cx="10450513" cy="5878513"/>
          </a:xfrm>
          <a:prstGeom prst="rect">
            <a:avLst/>
          </a:prstGeom>
        </p:spPr>
      </p:pic>
    </p:spTree>
    <p:extLst>
      <p:ext uri="{BB962C8B-B14F-4D97-AF65-F5344CB8AC3E}">
        <p14:creationId xmlns:p14="http://schemas.microsoft.com/office/powerpoint/2010/main" val="392567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F1040-3604-3FAA-6957-3A451D270C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28CE36B-7D7A-7DD9-942B-40F1B37890E3}"/>
              </a:ext>
            </a:extLst>
          </p:cNvPr>
          <p:cNvSpPr>
            <a:spLocks noGrp="1"/>
          </p:cNvSpPr>
          <p:nvPr>
            <p:ph type="ctrTitle"/>
          </p:nvPr>
        </p:nvSpPr>
        <p:spPr/>
        <p:txBody>
          <a:bodyPr/>
          <a:lstStyle/>
          <a:p>
            <a:r>
              <a:rPr lang="it-IT" dirty="0"/>
              <a:t>Thank </a:t>
            </a:r>
            <a:r>
              <a:rPr lang="it-IT" dirty="0" err="1"/>
              <a:t>you</a:t>
            </a:r>
            <a:r>
              <a:rPr lang="it-IT" dirty="0"/>
              <a:t>!</a:t>
            </a:r>
          </a:p>
        </p:txBody>
      </p:sp>
    </p:spTree>
    <p:extLst>
      <p:ext uri="{BB962C8B-B14F-4D97-AF65-F5344CB8AC3E}">
        <p14:creationId xmlns:p14="http://schemas.microsoft.com/office/powerpoint/2010/main" val="1690420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2966-1498-96F5-F0CC-44EB3DB8577F}"/>
              </a:ext>
            </a:extLst>
          </p:cNvPr>
          <p:cNvSpPr>
            <a:spLocks noGrp="1"/>
          </p:cNvSpPr>
          <p:nvPr>
            <p:ph type="title"/>
          </p:nvPr>
        </p:nvSpPr>
        <p:spPr/>
        <p:txBody>
          <a:bodyPr/>
          <a:lstStyle/>
          <a:p>
            <a:r>
              <a:rPr lang="it-IT"/>
              <a:t>Keyrtual</a:t>
            </a:r>
            <a:endParaRPr lang="en-US" dirty="0"/>
          </a:p>
        </p:txBody>
      </p:sp>
      <p:pic>
        <p:nvPicPr>
          <p:cNvPr id="3" name="Immagine 2" descr="Immagine che contiene testo, Carattere, Elementi grafici, design&#10;&#10;Descrizione generata automaticamente">
            <a:extLst>
              <a:ext uri="{FF2B5EF4-FFF2-40B4-BE49-F238E27FC236}">
                <a16:creationId xmlns:a16="http://schemas.microsoft.com/office/drawing/2014/main" id="{2DBDD798-1E4F-877D-788D-8486130363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9439" y="2237083"/>
            <a:ext cx="3773715" cy="972449"/>
          </a:xfrm>
          <a:prstGeom prst="rect">
            <a:avLst/>
          </a:prstGeom>
          <a:solidFill>
            <a:schemeClr val="bg1"/>
          </a:solidFill>
          <a:ln w="38100">
            <a:solidFill>
              <a:schemeClr val="bg1"/>
            </a:solidFill>
            <a:miter lim="800000"/>
            <a:headEnd/>
            <a:tailEnd/>
          </a:ln>
        </p:spPr>
      </p:pic>
      <p:pic>
        <p:nvPicPr>
          <p:cNvPr id="4" name="Immagine 4" descr="Immagine che contiene origami, Carta per belle arti, Carta per origami, testo&#10;&#10;Descrizione generata automaticamente">
            <a:extLst>
              <a:ext uri="{FF2B5EF4-FFF2-40B4-BE49-F238E27FC236}">
                <a16:creationId xmlns:a16="http://schemas.microsoft.com/office/drawing/2014/main" id="{AA671B5C-9811-D2F3-395A-C69D9FC8FB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2449" y="3930140"/>
            <a:ext cx="2744320" cy="1883572"/>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Immagine 8" descr="Immagine che contiene testo, Carattere, logo, Elementi grafici&#10;&#10;Descrizione generata automaticamente">
            <a:extLst>
              <a:ext uri="{FF2B5EF4-FFF2-40B4-BE49-F238E27FC236}">
                <a16:creationId xmlns:a16="http://schemas.microsoft.com/office/drawing/2014/main" id="{46F5C21D-A73E-FAB8-293D-97811C592E7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9438" y="3930140"/>
            <a:ext cx="3773715" cy="1883572"/>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972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599A7-F178-9897-8EFD-AE3A1C151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24D0D-6503-3CCF-1156-BB36793CDA17}"/>
              </a:ext>
            </a:extLst>
          </p:cNvPr>
          <p:cNvSpPr>
            <a:spLocks noGrp="1"/>
          </p:cNvSpPr>
          <p:nvPr>
            <p:ph type="title"/>
          </p:nvPr>
        </p:nvSpPr>
        <p:spPr/>
        <p:txBody>
          <a:bodyPr>
            <a:normAutofit/>
          </a:bodyPr>
          <a:lstStyle/>
          <a:p>
            <a:r>
              <a:rPr lang="it-IT" dirty="0"/>
              <a:t>The </a:t>
            </a:r>
            <a:r>
              <a:rPr lang="it-IT" dirty="0" err="1"/>
              <a:t>application</a:t>
            </a:r>
            <a:endParaRPr lang="en-US" dirty="0">
              <a:solidFill>
                <a:schemeClr val="accent3"/>
              </a:solidFill>
            </a:endParaRPr>
          </a:p>
        </p:txBody>
      </p:sp>
      <p:sp>
        <p:nvSpPr>
          <p:cNvPr id="3" name="TextBox 2">
            <a:extLst>
              <a:ext uri="{FF2B5EF4-FFF2-40B4-BE49-F238E27FC236}">
                <a16:creationId xmlns:a16="http://schemas.microsoft.com/office/drawing/2014/main" id="{76A79AD0-E752-BB7A-06A1-9E715EE3CCCD}"/>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Future development</a:t>
            </a:r>
          </a:p>
        </p:txBody>
      </p:sp>
      <p:pic>
        <p:nvPicPr>
          <p:cNvPr id="5" name="Picture 4">
            <a:extLst>
              <a:ext uri="{FF2B5EF4-FFF2-40B4-BE49-F238E27FC236}">
                <a16:creationId xmlns:a16="http://schemas.microsoft.com/office/drawing/2014/main" id="{6761EC89-DC27-2F0A-CEA5-6C8B5CB24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05" y="2190141"/>
            <a:ext cx="4825447" cy="3576001"/>
          </a:xfrm>
          <a:prstGeom prst="rect">
            <a:avLst/>
          </a:prstGeom>
          <a:effectLst>
            <a:outerShdw blurRad="63500" sx="101000" sy="101000" algn="ctr" rotWithShape="0">
              <a:prstClr val="black">
                <a:alpha val="40000"/>
              </a:prstClr>
            </a:outerShdw>
          </a:effectLst>
        </p:spPr>
      </p:pic>
      <p:pic>
        <p:nvPicPr>
          <p:cNvPr id="7" name="Picture 6">
            <a:extLst>
              <a:ext uri="{FF2B5EF4-FFF2-40B4-BE49-F238E27FC236}">
                <a16:creationId xmlns:a16="http://schemas.microsoft.com/office/drawing/2014/main" id="{5080A323-1AD1-0569-8039-89ADC767A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950" y="2190140"/>
            <a:ext cx="4802248" cy="3576001"/>
          </a:xfrm>
          <a:prstGeom prst="rect">
            <a:avLst/>
          </a:prstGeom>
          <a:effectLst>
            <a:outerShdw blurRad="63500" sx="101000" sy="101000" algn="ctr" rotWithShape="0">
              <a:prstClr val="black">
                <a:alpha val="40000"/>
              </a:prstClr>
            </a:outerShdw>
          </a:effectLst>
        </p:spPr>
      </p:pic>
      <p:sp>
        <p:nvSpPr>
          <p:cNvPr id="8" name="TextBox 7">
            <a:extLst>
              <a:ext uri="{FF2B5EF4-FFF2-40B4-BE49-F238E27FC236}">
                <a16:creationId xmlns:a16="http://schemas.microsoft.com/office/drawing/2014/main" id="{8DEBF69E-91B8-78BA-6815-F822629A0042}"/>
              </a:ext>
            </a:extLst>
          </p:cNvPr>
          <p:cNvSpPr txBox="1"/>
          <p:nvPr/>
        </p:nvSpPr>
        <p:spPr>
          <a:xfrm>
            <a:off x="3226467" y="5847347"/>
            <a:ext cx="5739065" cy="600164"/>
          </a:xfrm>
          <a:prstGeom prst="rect">
            <a:avLst/>
          </a:prstGeom>
          <a:noFill/>
        </p:spPr>
        <p:txBody>
          <a:bodyPr wrap="square" rtlCol="0">
            <a:spAutoFit/>
          </a:bodyPr>
          <a:lstStyle/>
          <a:p>
            <a:pPr algn="just"/>
            <a:r>
              <a:rPr lang="en-US" sz="1100" dirty="0"/>
              <a:t>D. Bisht, A. Pal, and S. </a:t>
            </a:r>
            <a:r>
              <a:rPr lang="en-US" sz="1100" dirty="0" err="1"/>
              <a:t>Banerjea</a:t>
            </a:r>
            <a:r>
              <a:rPr lang="en-US" sz="1100" dirty="0"/>
              <a:t>, “VKM: A Virtual Keyboard and Mouse Solution Towards a Lightweight Computing System,” in 2024 20th International Conference on Distributed Computing in Smart Systems and the Internet of Things (DCOSS-IoT), 2024</a:t>
            </a:r>
          </a:p>
        </p:txBody>
      </p:sp>
    </p:spTree>
    <p:extLst>
      <p:ext uri="{BB962C8B-B14F-4D97-AF65-F5344CB8AC3E}">
        <p14:creationId xmlns:p14="http://schemas.microsoft.com/office/powerpoint/2010/main" val="1989292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39E44-4E61-2412-B1D4-0F6CB130E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03890-59BC-B505-BE0A-89ED6A56F065}"/>
              </a:ext>
            </a:extLst>
          </p:cNvPr>
          <p:cNvSpPr>
            <a:spLocks noGrp="1"/>
          </p:cNvSpPr>
          <p:nvPr>
            <p:ph type="title"/>
          </p:nvPr>
        </p:nvSpPr>
        <p:spPr/>
        <p:txBody>
          <a:bodyPr>
            <a:normAutofit/>
          </a:bodyPr>
          <a:lstStyle/>
          <a:p>
            <a:r>
              <a:rPr lang="it-IT" dirty="0"/>
              <a:t>The </a:t>
            </a:r>
            <a:r>
              <a:rPr lang="it-IT" dirty="0" err="1"/>
              <a:t>application</a:t>
            </a:r>
            <a:endParaRPr lang="en-US" dirty="0">
              <a:solidFill>
                <a:schemeClr val="accent3"/>
              </a:solidFill>
            </a:endParaRPr>
          </a:p>
        </p:txBody>
      </p:sp>
      <p:sp>
        <p:nvSpPr>
          <p:cNvPr id="3" name="TextBox 2">
            <a:extLst>
              <a:ext uri="{FF2B5EF4-FFF2-40B4-BE49-F238E27FC236}">
                <a16:creationId xmlns:a16="http://schemas.microsoft.com/office/drawing/2014/main" id="{D3020680-541F-D2C0-0D96-D8B3BD1850B6}"/>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Future development</a:t>
            </a:r>
          </a:p>
        </p:txBody>
      </p:sp>
      <p:pic>
        <p:nvPicPr>
          <p:cNvPr id="6" name="Picture 5" descr="A drawing of a piano keyboard&#10;&#10;Description automatically generated">
            <a:extLst>
              <a:ext uri="{FF2B5EF4-FFF2-40B4-BE49-F238E27FC236}">
                <a16:creationId xmlns:a16="http://schemas.microsoft.com/office/drawing/2014/main" id="{30099ED9-938F-DCBB-871E-068D7724A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10" y="2953753"/>
            <a:ext cx="4128167" cy="2322094"/>
          </a:xfrm>
          <a:prstGeom prst="rect">
            <a:avLst/>
          </a:prstGeom>
          <a:effectLst>
            <a:outerShdw blurRad="63500" sx="102000" sy="102000" algn="ctr" rotWithShape="0">
              <a:prstClr val="black">
                <a:alpha val="40000"/>
              </a:prstClr>
            </a:outerShdw>
          </a:effectLst>
        </p:spPr>
      </p:pic>
      <p:pic>
        <p:nvPicPr>
          <p:cNvPr id="10" name="Picture 9" descr="A piano keyboard on a table&#10;&#10;Description automatically generated">
            <a:extLst>
              <a:ext uri="{FF2B5EF4-FFF2-40B4-BE49-F238E27FC236}">
                <a16:creationId xmlns:a16="http://schemas.microsoft.com/office/drawing/2014/main" id="{CDCBF910-F49D-6E2D-6340-78E7DD450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699" y="2953753"/>
            <a:ext cx="4128167" cy="2322094"/>
          </a:xfrm>
          <a:prstGeom prst="rect">
            <a:avLst/>
          </a:prstGeom>
          <a:effectLst>
            <a:outerShdw blurRad="63500" sx="102000" sy="102000" algn="ctr" rotWithShape="0">
              <a:prstClr val="black">
                <a:alpha val="40000"/>
              </a:prstClr>
            </a:outerShdw>
          </a:effectLst>
        </p:spPr>
      </p:pic>
      <p:sp>
        <p:nvSpPr>
          <p:cNvPr id="11" name="Arrow: Right 22">
            <a:extLst>
              <a:ext uri="{FF2B5EF4-FFF2-40B4-BE49-F238E27FC236}">
                <a16:creationId xmlns:a16="http://schemas.microsoft.com/office/drawing/2014/main" id="{61D6A6B8-0871-47EC-3C61-C5C11EB4BC85}"/>
              </a:ext>
            </a:extLst>
          </p:cNvPr>
          <p:cNvSpPr>
            <a:spLocks noChangeArrowheads="1"/>
          </p:cNvSpPr>
          <p:nvPr/>
        </p:nvSpPr>
        <p:spPr bwMode="auto">
          <a:xfrm>
            <a:off x="5654163" y="3947318"/>
            <a:ext cx="692150" cy="334963"/>
          </a:xfrm>
          <a:prstGeom prst="rightArrow">
            <a:avLst>
              <a:gd name="adj1" fmla="val 50000"/>
              <a:gd name="adj2" fmla="val 50004"/>
            </a:avLst>
          </a:prstGeom>
          <a:noFill/>
          <a:ln w="19050">
            <a:solidFill>
              <a:srgbClr val="954551"/>
            </a:solidFill>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None/>
            </a:pPr>
            <a:endParaRPr lang="en-US" altLang="en-US" sz="900">
              <a:solidFill>
                <a:schemeClr val="bg1"/>
              </a:solidFill>
            </a:endParaRPr>
          </a:p>
        </p:txBody>
      </p:sp>
    </p:spTree>
    <p:extLst>
      <p:ext uri="{BB962C8B-B14F-4D97-AF65-F5344CB8AC3E}">
        <p14:creationId xmlns:p14="http://schemas.microsoft.com/office/powerpoint/2010/main" val="192030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81BD-D28D-7EC6-1492-3C1304DF2D83}"/>
              </a:ext>
            </a:extLst>
          </p:cNvPr>
          <p:cNvSpPr>
            <a:spLocks noGrp="1"/>
          </p:cNvSpPr>
          <p:nvPr>
            <p:ph type="title"/>
          </p:nvPr>
        </p:nvSpPr>
        <p:spPr/>
        <p:txBody>
          <a:bodyPr/>
          <a:lstStyle/>
          <a:p>
            <a:r>
              <a:rPr lang="it-IT" dirty="0"/>
              <a:t>The new Reality</a:t>
            </a:r>
            <a:endParaRPr lang="en-US" dirty="0"/>
          </a:p>
        </p:txBody>
      </p:sp>
      <p:sp>
        <p:nvSpPr>
          <p:cNvPr id="4" name="Rectangle 3">
            <a:extLst>
              <a:ext uri="{FF2B5EF4-FFF2-40B4-BE49-F238E27FC236}">
                <a16:creationId xmlns:a16="http://schemas.microsoft.com/office/drawing/2014/main" id="{3024609E-AEF4-13F3-5F6B-02462FD95F9C}"/>
              </a:ext>
            </a:extLst>
          </p:cNvPr>
          <p:cNvSpPr/>
          <p:nvPr/>
        </p:nvSpPr>
        <p:spPr>
          <a:xfrm>
            <a:off x="1332238" y="1804577"/>
            <a:ext cx="2864313" cy="44581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221544-9662-65C3-6831-731FA319D70E}"/>
              </a:ext>
            </a:extLst>
          </p:cNvPr>
          <p:cNvSpPr/>
          <p:nvPr/>
        </p:nvSpPr>
        <p:spPr>
          <a:xfrm>
            <a:off x="4663843" y="1804576"/>
            <a:ext cx="2864313" cy="44581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929E11-F78F-E1B9-EDDB-94734A922031}"/>
              </a:ext>
            </a:extLst>
          </p:cNvPr>
          <p:cNvSpPr/>
          <p:nvPr/>
        </p:nvSpPr>
        <p:spPr>
          <a:xfrm>
            <a:off x="7995448" y="1804576"/>
            <a:ext cx="2864313" cy="44581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earing virtual reality goggles&#10;&#10;Description automatically generated">
            <a:extLst>
              <a:ext uri="{FF2B5EF4-FFF2-40B4-BE49-F238E27FC236}">
                <a16:creationId xmlns:a16="http://schemas.microsoft.com/office/drawing/2014/main" id="{830FEAFB-CD94-84E6-48D8-A4097EEEA670}"/>
              </a:ext>
            </a:extLst>
          </p:cNvPr>
          <p:cNvPicPr>
            <a:picLocks noChangeAspect="1"/>
          </p:cNvPicPr>
          <p:nvPr/>
        </p:nvPicPr>
        <p:blipFill>
          <a:blip r:embed="rId3"/>
          <a:stretch>
            <a:fillRect/>
          </a:stretch>
        </p:blipFill>
        <p:spPr>
          <a:xfrm>
            <a:off x="1396327" y="2574360"/>
            <a:ext cx="2734840" cy="1709275"/>
          </a:xfrm>
          <a:prstGeom prst="rect">
            <a:avLst/>
          </a:prstGeom>
          <a:ln>
            <a:noFill/>
          </a:ln>
          <a:effectLst>
            <a:outerShdw blurRad="63500" sx="102000" sy="102000" algn="ctr" rotWithShape="0">
              <a:prstClr val="black">
                <a:alpha val="40000"/>
              </a:prstClr>
            </a:outerShdw>
          </a:effectLst>
        </p:spPr>
      </p:pic>
      <p:pic>
        <p:nvPicPr>
          <p:cNvPr id="8" name="Picture 7" descr="A person wearing virtual reality goggles&#10;&#10;Description automatically generated">
            <a:extLst>
              <a:ext uri="{FF2B5EF4-FFF2-40B4-BE49-F238E27FC236}">
                <a16:creationId xmlns:a16="http://schemas.microsoft.com/office/drawing/2014/main" id="{542BB61E-2EF7-7AEB-7626-0877A4051696}"/>
              </a:ext>
            </a:extLst>
          </p:cNvPr>
          <p:cNvPicPr>
            <a:picLocks noChangeAspect="1"/>
          </p:cNvPicPr>
          <p:nvPr/>
        </p:nvPicPr>
        <p:blipFill>
          <a:blip r:embed="rId4"/>
          <a:stretch>
            <a:fillRect/>
          </a:stretch>
        </p:blipFill>
        <p:spPr>
          <a:xfrm>
            <a:off x="1396327" y="4432720"/>
            <a:ext cx="2734840" cy="1774271"/>
          </a:xfrm>
          <a:prstGeom prst="rect">
            <a:avLst/>
          </a:prstGeom>
          <a:ln>
            <a:noFill/>
          </a:ln>
          <a:effectLst>
            <a:outerShdw blurRad="63500" sx="102000" sy="102000" algn="ctr" rotWithShape="0">
              <a:prstClr val="black">
                <a:alpha val="40000"/>
              </a:prstClr>
            </a:outerShdw>
          </a:effectLst>
        </p:spPr>
      </p:pic>
      <p:pic>
        <p:nvPicPr>
          <p:cNvPr id="9" name="Picture 8" descr="A close-up of a pair of glasses&#10;&#10;Description automatically generated">
            <a:extLst>
              <a:ext uri="{FF2B5EF4-FFF2-40B4-BE49-F238E27FC236}">
                <a16:creationId xmlns:a16="http://schemas.microsoft.com/office/drawing/2014/main" id="{831682EA-6143-D84D-170C-84EE69EB2378}"/>
              </a:ext>
            </a:extLst>
          </p:cNvPr>
          <p:cNvPicPr>
            <a:picLocks noChangeAspect="1"/>
          </p:cNvPicPr>
          <p:nvPr/>
        </p:nvPicPr>
        <p:blipFill>
          <a:blip r:embed="rId5"/>
          <a:stretch>
            <a:fillRect/>
          </a:stretch>
        </p:blipFill>
        <p:spPr>
          <a:xfrm>
            <a:off x="4727129" y="2574361"/>
            <a:ext cx="2746782" cy="1709275"/>
          </a:xfrm>
          <a:prstGeom prst="rect">
            <a:avLst/>
          </a:prstGeom>
          <a:ln>
            <a:noFill/>
          </a:ln>
          <a:effectLst>
            <a:outerShdw blurRad="63500" sx="102000" sy="102000" algn="ctr" rotWithShape="0">
              <a:prstClr val="black">
                <a:alpha val="40000"/>
              </a:prstClr>
            </a:outerShdw>
          </a:effectLst>
        </p:spPr>
      </p:pic>
      <p:pic>
        <p:nvPicPr>
          <p:cNvPr id="10" name="Picture 9" descr="A hand holding a phone with a cartoon character on it&#10;&#10;Description automatically generated">
            <a:extLst>
              <a:ext uri="{FF2B5EF4-FFF2-40B4-BE49-F238E27FC236}">
                <a16:creationId xmlns:a16="http://schemas.microsoft.com/office/drawing/2014/main" id="{C2E52AE9-41C1-58A3-7ED0-6C187506149E}"/>
              </a:ext>
            </a:extLst>
          </p:cNvPr>
          <p:cNvPicPr>
            <a:picLocks noChangeAspect="1"/>
          </p:cNvPicPr>
          <p:nvPr/>
        </p:nvPicPr>
        <p:blipFill>
          <a:blip r:embed="rId6"/>
          <a:stretch>
            <a:fillRect/>
          </a:stretch>
        </p:blipFill>
        <p:spPr>
          <a:xfrm>
            <a:off x="4727129" y="4432721"/>
            <a:ext cx="2746782" cy="1774271"/>
          </a:xfrm>
          <a:prstGeom prst="rect">
            <a:avLst/>
          </a:prstGeom>
          <a:ln>
            <a:noFill/>
          </a:ln>
          <a:effectLst>
            <a:outerShdw blurRad="63500" sx="102000" sy="102000" algn="ctr" rotWithShape="0">
              <a:prstClr val="black">
                <a:alpha val="40000"/>
              </a:prstClr>
            </a:outerShdw>
          </a:effectLst>
        </p:spPr>
      </p:pic>
      <p:pic>
        <p:nvPicPr>
          <p:cNvPr id="11" name="Picture 10" descr="A person wearing virtual reality goggles&#10;&#10;Description automatically generated">
            <a:extLst>
              <a:ext uri="{FF2B5EF4-FFF2-40B4-BE49-F238E27FC236}">
                <a16:creationId xmlns:a16="http://schemas.microsoft.com/office/drawing/2014/main" id="{6742A97F-5018-2842-3348-E08CED6B68BF}"/>
              </a:ext>
            </a:extLst>
          </p:cNvPr>
          <p:cNvPicPr>
            <a:picLocks noChangeAspect="1"/>
          </p:cNvPicPr>
          <p:nvPr/>
        </p:nvPicPr>
        <p:blipFill>
          <a:blip r:embed="rId7"/>
          <a:stretch>
            <a:fillRect/>
          </a:stretch>
        </p:blipFill>
        <p:spPr>
          <a:xfrm>
            <a:off x="8044366" y="2574362"/>
            <a:ext cx="2746784" cy="1709275"/>
          </a:xfrm>
          <a:prstGeom prst="rect">
            <a:avLst/>
          </a:prstGeom>
          <a:ln>
            <a:noFill/>
          </a:ln>
          <a:effectLst>
            <a:outerShdw blurRad="63500" sx="102000" sy="102000" algn="ctr" rotWithShape="0">
              <a:prstClr val="black">
                <a:alpha val="40000"/>
              </a:prstClr>
            </a:outerShdw>
          </a:effectLst>
        </p:spPr>
      </p:pic>
      <p:pic>
        <p:nvPicPr>
          <p:cNvPr id="12" name="Picture 11" descr="A person holding a glowing light&#10;&#10;Description automatically generated">
            <a:extLst>
              <a:ext uri="{FF2B5EF4-FFF2-40B4-BE49-F238E27FC236}">
                <a16:creationId xmlns:a16="http://schemas.microsoft.com/office/drawing/2014/main" id="{F2A337AD-6616-0D8F-3E57-09DE2701C37E}"/>
              </a:ext>
            </a:extLst>
          </p:cNvPr>
          <p:cNvPicPr>
            <a:picLocks noChangeAspect="1"/>
          </p:cNvPicPr>
          <p:nvPr/>
        </p:nvPicPr>
        <p:blipFill>
          <a:blip r:embed="rId8"/>
          <a:stretch>
            <a:fillRect/>
          </a:stretch>
        </p:blipFill>
        <p:spPr>
          <a:xfrm>
            <a:off x="8048217" y="4432721"/>
            <a:ext cx="2746784" cy="1774272"/>
          </a:xfrm>
          <a:prstGeom prst="rect">
            <a:avLst/>
          </a:prstGeom>
          <a:ln>
            <a:noFill/>
          </a:ln>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5A066216-FF56-A323-2250-6BE8D36D95A6}"/>
              </a:ext>
            </a:extLst>
          </p:cNvPr>
          <p:cNvSpPr txBox="1"/>
          <p:nvPr/>
        </p:nvSpPr>
        <p:spPr>
          <a:xfrm>
            <a:off x="1322391" y="1935668"/>
            <a:ext cx="2864313" cy="461665"/>
          </a:xfrm>
          <a:prstGeom prst="rect">
            <a:avLst/>
          </a:prstGeom>
          <a:noFill/>
        </p:spPr>
        <p:txBody>
          <a:bodyPr wrap="square" rtlCol="0">
            <a:spAutoFit/>
          </a:bodyPr>
          <a:lstStyle/>
          <a:p>
            <a:pPr algn="ctr"/>
            <a:r>
              <a:rPr lang="en-US" sz="2400" dirty="0"/>
              <a:t>Virtual Reality</a:t>
            </a:r>
          </a:p>
        </p:txBody>
      </p:sp>
      <p:sp>
        <p:nvSpPr>
          <p:cNvPr id="14" name="TextBox 13">
            <a:extLst>
              <a:ext uri="{FF2B5EF4-FFF2-40B4-BE49-F238E27FC236}">
                <a16:creationId xmlns:a16="http://schemas.microsoft.com/office/drawing/2014/main" id="{96B04D88-D2D1-2FE4-EE92-45AB244B976E}"/>
              </a:ext>
            </a:extLst>
          </p:cNvPr>
          <p:cNvSpPr txBox="1"/>
          <p:nvPr/>
        </p:nvSpPr>
        <p:spPr>
          <a:xfrm>
            <a:off x="4667580" y="1935668"/>
            <a:ext cx="2860575" cy="461665"/>
          </a:xfrm>
          <a:prstGeom prst="rect">
            <a:avLst/>
          </a:prstGeom>
          <a:noFill/>
        </p:spPr>
        <p:txBody>
          <a:bodyPr wrap="square" rtlCol="0">
            <a:spAutoFit/>
          </a:bodyPr>
          <a:lstStyle/>
          <a:p>
            <a:pPr algn="ctr"/>
            <a:r>
              <a:rPr lang="en-US" sz="2400" dirty="0"/>
              <a:t>Augmented Reality</a:t>
            </a:r>
          </a:p>
        </p:txBody>
      </p:sp>
      <p:sp>
        <p:nvSpPr>
          <p:cNvPr id="15" name="TextBox 14">
            <a:extLst>
              <a:ext uri="{FF2B5EF4-FFF2-40B4-BE49-F238E27FC236}">
                <a16:creationId xmlns:a16="http://schemas.microsoft.com/office/drawing/2014/main" id="{3500DB6F-8B8C-92FB-294B-E03ECBEA3E40}"/>
              </a:ext>
            </a:extLst>
          </p:cNvPr>
          <p:cNvSpPr txBox="1"/>
          <p:nvPr/>
        </p:nvSpPr>
        <p:spPr>
          <a:xfrm>
            <a:off x="7985601" y="1935668"/>
            <a:ext cx="2864313" cy="461665"/>
          </a:xfrm>
          <a:prstGeom prst="rect">
            <a:avLst/>
          </a:prstGeom>
          <a:noFill/>
        </p:spPr>
        <p:txBody>
          <a:bodyPr wrap="square" rtlCol="0">
            <a:spAutoFit/>
          </a:bodyPr>
          <a:lstStyle/>
          <a:p>
            <a:pPr algn="ctr"/>
            <a:r>
              <a:rPr lang="en-US" sz="2400" dirty="0"/>
              <a:t>Mixed Reality</a:t>
            </a:r>
          </a:p>
        </p:txBody>
      </p:sp>
    </p:spTree>
    <p:extLst>
      <p:ext uri="{BB962C8B-B14F-4D97-AF65-F5344CB8AC3E}">
        <p14:creationId xmlns:p14="http://schemas.microsoft.com/office/powerpoint/2010/main" val="104613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goal</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it-IT" sz="2400">
                <a:solidFill>
                  <a:srgbClr val="954551"/>
                </a:solidFill>
              </a:rPr>
              <a:t>Hand</a:t>
            </a:r>
            <a:r>
              <a:rPr lang="en-US" sz="2400">
                <a:solidFill>
                  <a:srgbClr val="954551"/>
                </a:solidFill>
              </a:rPr>
              <a:t>-drawn keyboard, real notes</a:t>
            </a:r>
            <a:endParaRPr lang="en-US" sz="2400" dirty="0">
              <a:solidFill>
                <a:srgbClr val="954551"/>
              </a:solidFill>
            </a:endParaRPr>
          </a:p>
        </p:txBody>
      </p:sp>
      <p:pic>
        <p:nvPicPr>
          <p:cNvPr id="6" name="Picture 5" descr="A drawing of a piano keys&#10;&#10;Description automatically generated">
            <a:extLst>
              <a:ext uri="{FF2B5EF4-FFF2-40B4-BE49-F238E27FC236}">
                <a16:creationId xmlns:a16="http://schemas.microsoft.com/office/drawing/2014/main" id="{0527CB6C-2358-777F-9AE2-2015E2DA6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923" y="2105729"/>
            <a:ext cx="6003246" cy="4229700"/>
          </a:xfrm>
          <a:prstGeom prst="rect">
            <a:avLst/>
          </a:prstGeom>
          <a:effectLst>
            <a:outerShdw blurRad="63500" sx="101000" sy="101000" algn="ctr" rotWithShape="0">
              <a:prstClr val="black">
                <a:alpha val="40000"/>
              </a:prstClr>
            </a:outerShdw>
          </a:effectLst>
        </p:spPr>
      </p:pic>
      <p:sp>
        <p:nvSpPr>
          <p:cNvPr id="4" name="TextBox 3">
            <a:extLst>
              <a:ext uri="{FF2B5EF4-FFF2-40B4-BE49-F238E27FC236}">
                <a16:creationId xmlns:a16="http://schemas.microsoft.com/office/drawing/2014/main" id="{21A32DAC-A8D1-FC59-20AB-C9355A0AE2F3}"/>
              </a:ext>
            </a:extLst>
          </p:cNvPr>
          <p:cNvSpPr txBox="1"/>
          <p:nvPr/>
        </p:nvSpPr>
        <p:spPr>
          <a:xfrm>
            <a:off x="6983552" y="2105729"/>
            <a:ext cx="2184511" cy="1200329"/>
          </a:xfrm>
          <a:prstGeom prst="rect">
            <a:avLst/>
          </a:prstGeom>
          <a:noFill/>
        </p:spPr>
        <p:txBody>
          <a:bodyPr wrap="square" rtlCol="0">
            <a:spAutoFit/>
          </a:bodyPr>
          <a:lstStyle>
            <a:defPPr>
              <a:defRPr lang="it-IT"/>
            </a:defPPr>
            <a:lvl1pPr marL="342900" indent="-342900">
              <a:buFont typeface="Arial" panose="020B0604020202020204" pitchFamily="34" charset="0"/>
              <a:buChar char="•"/>
              <a:defRPr sz="2400"/>
            </a:lvl1pPr>
          </a:lstStyle>
          <a:p>
            <a:r>
              <a:rPr lang="en-US" dirty="0"/>
              <a:t>Education</a:t>
            </a:r>
          </a:p>
          <a:p>
            <a:r>
              <a:rPr lang="en-US" dirty="0"/>
              <a:t>Cheap</a:t>
            </a:r>
          </a:p>
          <a:p>
            <a:r>
              <a:rPr lang="en-US" dirty="0"/>
              <a:t>Lightweight</a:t>
            </a:r>
          </a:p>
        </p:txBody>
      </p:sp>
    </p:spTree>
    <p:extLst>
      <p:ext uri="{BB962C8B-B14F-4D97-AF65-F5344CB8AC3E}">
        <p14:creationId xmlns:p14="http://schemas.microsoft.com/office/powerpoint/2010/main" val="1257943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err="1"/>
              <a:t>Related</a:t>
            </a:r>
            <a:r>
              <a:rPr lang="it-IT" dirty="0"/>
              <a:t> work</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VR, AR and MR in music education and training</a:t>
            </a:r>
          </a:p>
        </p:txBody>
      </p:sp>
      <p:pic>
        <p:nvPicPr>
          <p:cNvPr id="5" name="Picture 4" descr="A person holding a microphone&#10;&#10;Description automatically generated">
            <a:extLst>
              <a:ext uri="{FF2B5EF4-FFF2-40B4-BE49-F238E27FC236}">
                <a16:creationId xmlns:a16="http://schemas.microsoft.com/office/drawing/2014/main" id="{D4EC85D7-1B56-5EDC-2BAB-342D8863C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708" y="2953044"/>
            <a:ext cx="3207526" cy="2410609"/>
          </a:xfrm>
          <a:prstGeom prst="rect">
            <a:avLst/>
          </a:prstGeom>
          <a:effectLst>
            <a:outerShdw blurRad="63500" sx="102000" sy="102000" algn="ctr" rotWithShape="0">
              <a:prstClr val="black">
                <a:alpha val="40000"/>
              </a:prstClr>
            </a:outerShdw>
          </a:effectLst>
        </p:spPr>
      </p:pic>
      <p:pic>
        <p:nvPicPr>
          <p:cNvPr id="7" name="Picture 6" descr="A hand on a keyboard&#10;&#10;Description automatically generated">
            <a:extLst>
              <a:ext uri="{FF2B5EF4-FFF2-40B4-BE49-F238E27FC236}">
                <a16:creationId xmlns:a16="http://schemas.microsoft.com/office/drawing/2014/main" id="{35D43E0F-032E-AAAE-76E8-A28C4CAEB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237" y="4403624"/>
            <a:ext cx="3207526" cy="1803428"/>
          </a:xfrm>
          <a:prstGeom prst="rect">
            <a:avLst/>
          </a:prstGeom>
          <a:effectLst>
            <a:outerShdw blurRad="63500" sx="102000" sy="102000" algn="ctr" rotWithShape="0">
              <a:prstClr val="black">
                <a:alpha val="40000"/>
              </a:prstClr>
            </a:outerShdw>
          </a:effectLst>
        </p:spPr>
      </p:pic>
      <p:pic>
        <p:nvPicPr>
          <p:cNvPr id="9" name="Picture 8" descr="A group of bones on a black background&#10;&#10;Description automatically generated">
            <a:extLst>
              <a:ext uri="{FF2B5EF4-FFF2-40B4-BE49-F238E27FC236}">
                <a16:creationId xmlns:a16="http://schemas.microsoft.com/office/drawing/2014/main" id="{2ED5FB0E-6C10-413B-AB5E-436020D7B9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768" y="2554586"/>
            <a:ext cx="3207526" cy="3207526"/>
          </a:xfrm>
          <a:prstGeom prst="rect">
            <a:avLst/>
          </a:prstGeom>
          <a:effectLst>
            <a:outerShdw blurRad="63500" sx="102000" sy="102000" algn="ctr" rotWithShape="0">
              <a:prstClr val="black">
                <a:alpha val="40000"/>
              </a:prstClr>
            </a:outerShdw>
          </a:effectLst>
        </p:spPr>
      </p:pic>
      <p:pic>
        <p:nvPicPr>
          <p:cNvPr id="11" name="Picture 10" descr="A person using a computer&#10;&#10;Description automatically generated">
            <a:extLst>
              <a:ext uri="{FF2B5EF4-FFF2-40B4-BE49-F238E27FC236}">
                <a16:creationId xmlns:a16="http://schemas.microsoft.com/office/drawing/2014/main" id="{5DB313FF-DA13-F79A-FD31-0130B60ECA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238" y="1824467"/>
            <a:ext cx="3207526" cy="1994382"/>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69874B51-B82E-59FB-D290-A95773FD4D18}"/>
              </a:ext>
            </a:extLst>
          </p:cNvPr>
          <p:cNvSpPr txBox="1"/>
          <p:nvPr/>
        </p:nvSpPr>
        <p:spPr>
          <a:xfrm>
            <a:off x="8059706" y="5363653"/>
            <a:ext cx="3207525" cy="507831"/>
          </a:xfrm>
          <a:prstGeom prst="rect">
            <a:avLst/>
          </a:prstGeom>
          <a:noFill/>
        </p:spPr>
        <p:txBody>
          <a:bodyPr wrap="square" rtlCol="0">
            <a:spAutoFit/>
          </a:bodyPr>
          <a:lstStyle/>
          <a:p>
            <a:pPr algn="just"/>
            <a:r>
              <a:rPr lang="en-US" sz="900" dirty="0"/>
              <a:t>H. H. S. Ip, K. C. K. Law, and B. Kwong, “Cyber Composer: Hand Gesture-Driven Intelligent Music Composition and Generation,” in 11th International Multimedia Modelling Conference, 2005</a:t>
            </a:r>
          </a:p>
        </p:txBody>
      </p:sp>
      <p:sp>
        <p:nvSpPr>
          <p:cNvPr id="13" name="TextBox 12">
            <a:extLst>
              <a:ext uri="{FF2B5EF4-FFF2-40B4-BE49-F238E27FC236}">
                <a16:creationId xmlns:a16="http://schemas.microsoft.com/office/drawing/2014/main" id="{86404B10-B4AD-0867-CD08-A7B8AB7C362A}"/>
              </a:ext>
            </a:extLst>
          </p:cNvPr>
          <p:cNvSpPr txBox="1"/>
          <p:nvPr/>
        </p:nvSpPr>
        <p:spPr>
          <a:xfrm>
            <a:off x="4492238" y="6207052"/>
            <a:ext cx="3207525" cy="507831"/>
          </a:xfrm>
          <a:prstGeom prst="rect">
            <a:avLst/>
          </a:prstGeom>
          <a:noFill/>
        </p:spPr>
        <p:txBody>
          <a:bodyPr wrap="square" rtlCol="0">
            <a:spAutoFit/>
          </a:bodyPr>
          <a:lstStyle/>
          <a:p>
            <a:pPr algn="just"/>
            <a:r>
              <a:rPr lang="en-US" sz="900" dirty="0"/>
              <a:t>R. Guo, J. Cui, W. Zhao, and S. Li, “AI and AR Based Interface for Piano Training,” in 2020 International Conference on Virtual Reality and Visualization (ICVRV), 2020</a:t>
            </a:r>
          </a:p>
        </p:txBody>
      </p:sp>
      <p:sp>
        <p:nvSpPr>
          <p:cNvPr id="14" name="TextBox 13">
            <a:extLst>
              <a:ext uri="{FF2B5EF4-FFF2-40B4-BE49-F238E27FC236}">
                <a16:creationId xmlns:a16="http://schemas.microsoft.com/office/drawing/2014/main" id="{846B7AE6-DD4D-5706-C098-FEC510E5DEA2}"/>
              </a:ext>
            </a:extLst>
          </p:cNvPr>
          <p:cNvSpPr txBox="1"/>
          <p:nvPr/>
        </p:nvSpPr>
        <p:spPr>
          <a:xfrm>
            <a:off x="4492238" y="3818849"/>
            <a:ext cx="3207525" cy="507831"/>
          </a:xfrm>
          <a:prstGeom prst="rect">
            <a:avLst/>
          </a:prstGeom>
          <a:noFill/>
        </p:spPr>
        <p:txBody>
          <a:bodyPr wrap="square" rtlCol="0">
            <a:spAutoFit/>
          </a:bodyPr>
          <a:lstStyle/>
          <a:p>
            <a:pPr algn="just"/>
            <a:r>
              <a:rPr lang="en-US" sz="900" dirty="0"/>
              <a:t>S. Serafin, S. </a:t>
            </a:r>
            <a:r>
              <a:rPr lang="en-US" sz="900" dirty="0" err="1"/>
              <a:t>Gelineck</a:t>
            </a:r>
            <a:r>
              <a:rPr lang="en-US" sz="900" dirty="0"/>
              <a:t>, N. </a:t>
            </a:r>
            <a:r>
              <a:rPr lang="en-US" sz="900" dirty="0" err="1"/>
              <a:t>Böttcher</a:t>
            </a:r>
            <a:r>
              <a:rPr lang="en-US" sz="900" dirty="0"/>
              <a:t>, and L. </a:t>
            </a:r>
            <a:r>
              <a:rPr lang="en-US" sz="900" dirty="0" err="1"/>
              <a:t>Martinussen</a:t>
            </a:r>
            <a:r>
              <a:rPr lang="en-US" sz="900" dirty="0"/>
              <a:t>, “Virtual reality instruments capable of changing physical dimensions in real-time,” 2005</a:t>
            </a:r>
          </a:p>
        </p:txBody>
      </p:sp>
      <p:sp>
        <p:nvSpPr>
          <p:cNvPr id="15" name="TextBox 14">
            <a:extLst>
              <a:ext uri="{FF2B5EF4-FFF2-40B4-BE49-F238E27FC236}">
                <a16:creationId xmlns:a16="http://schemas.microsoft.com/office/drawing/2014/main" id="{AAFDDCF4-A7EF-4683-BEAF-4C18C1D04027}"/>
              </a:ext>
            </a:extLst>
          </p:cNvPr>
          <p:cNvSpPr txBox="1"/>
          <p:nvPr/>
        </p:nvSpPr>
        <p:spPr>
          <a:xfrm>
            <a:off x="924767" y="5762112"/>
            <a:ext cx="3207525" cy="646331"/>
          </a:xfrm>
          <a:prstGeom prst="rect">
            <a:avLst/>
          </a:prstGeom>
          <a:noFill/>
        </p:spPr>
        <p:txBody>
          <a:bodyPr wrap="square" rtlCol="0">
            <a:spAutoFit/>
          </a:bodyPr>
          <a:lstStyle/>
          <a:p>
            <a:pPr algn="just"/>
            <a:r>
              <a:rPr lang="en-US" sz="900" dirty="0"/>
              <a:t>V. </a:t>
            </a:r>
            <a:r>
              <a:rPr lang="en-US" sz="900" dirty="0" err="1"/>
              <a:t>Nagpurkar</a:t>
            </a:r>
            <a:r>
              <a:rPr lang="en-US" sz="900" dirty="0"/>
              <a:t>, N. </a:t>
            </a:r>
            <a:r>
              <a:rPr lang="en-US" sz="900" dirty="0" err="1"/>
              <a:t>Pattankar</a:t>
            </a:r>
            <a:r>
              <a:rPr lang="en-US" sz="900" dirty="0"/>
              <a:t>, T. Nayak, A. D’Souza, and N. Henriques, “</a:t>
            </a:r>
            <a:r>
              <a:rPr lang="en-US" sz="900" dirty="0" err="1"/>
              <a:t>GuitarGuru</a:t>
            </a:r>
            <a:r>
              <a:rPr lang="en-US" sz="900" dirty="0"/>
              <a:t>: A Realtime Guitar Chords Detection System,” in 2023 International Conference on Communication System, Computing and IT Applications (CSCITA), 2023</a:t>
            </a:r>
          </a:p>
        </p:txBody>
      </p:sp>
    </p:spTree>
    <p:extLst>
      <p:ext uri="{BB962C8B-B14F-4D97-AF65-F5344CB8AC3E}">
        <p14:creationId xmlns:p14="http://schemas.microsoft.com/office/powerpoint/2010/main" val="285802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first </a:t>
            </a:r>
            <a:r>
              <a:rPr lang="it-IT" dirty="0" err="1"/>
              <a:t>prototype</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Webcam, </a:t>
            </a:r>
            <a:r>
              <a:rPr lang="en-US" sz="2400" dirty="0" err="1">
                <a:solidFill>
                  <a:srgbClr val="954551"/>
                </a:solidFill>
              </a:rPr>
              <a:t>LeapMotion</a:t>
            </a:r>
            <a:r>
              <a:rPr lang="en-US" sz="2400" dirty="0">
                <a:solidFill>
                  <a:srgbClr val="954551"/>
                </a:solidFill>
              </a:rPr>
              <a:t>, </a:t>
            </a:r>
            <a:r>
              <a:rPr lang="en-US" sz="2400" dirty="0" err="1">
                <a:solidFill>
                  <a:srgbClr val="954551"/>
                </a:solidFill>
              </a:rPr>
              <a:t>MediaPipe</a:t>
            </a:r>
            <a:endParaRPr lang="en-US" sz="2400" dirty="0">
              <a:solidFill>
                <a:srgbClr val="954551"/>
              </a:solidFill>
            </a:endParaRPr>
          </a:p>
        </p:txBody>
      </p:sp>
      <p:pic>
        <p:nvPicPr>
          <p:cNvPr id="4" name="Picture 3" descr="A black webcam with a small camera&#10;&#10;Description automatically generated">
            <a:extLst>
              <a:ext uri="{FF2B5EF4-FFF2-40B4-BE49-F238E27FC236}">
                <a16:creationId xmlns:a16="http://schemas.microsoft.com/office/drawing/2014/main" id="{202A8A00-6BE9-C98F-031C-A84CF94F3127}"/>
              </a:ext>
            </a:extLst>
          </p:cNvPr>
          <p:cNvPicPr>
            <a:picLocks noChangeAspect="1"/>
          </p:cNvPicPr>
          <p:nvPr/>
        </p:nvPicPr>
        <p:blipFill>
          <a:blip r:embed="rId3"/>
          <a:stretch>
            <a:fillRect/>
          </a:stretch>
        </p:blipFill>
        <p:spPr>
          <a:xfrm>
            <a:off x="698943" y="2134873"/>
            <a:ext cx="2429618" cy="1483070"/>
          </a:xfrm>
          <a:prstGeom prst="rect">
            <a:avLst/>
          </a:prstGeom>
          <a:ln>
            <a:noFill/>
          </a:ln>
          <a:effectLst>
            <a:outerShdw blurRad="50800" dist="38100" dir="2700000" algn="tl" rotWithShape="0">
              <a:prstClr val="black">
                <a:alpha val="40000"/>
              </a:prstClr>
            </a:outerShdw>
          </a:effectLst>
        </p:spPr>
      </p:pic>
      <p:pic>
        <p:nvPicPr>
          <p:cNvPr id="5" name="Picture 8" descr="A green line with red dots&#10;&#10;Description automatically generated">
            <a:extLst>
              <a:ext uri="{FF2B5EF4-FFF2-40B4-BE49-F238E27FC236}">
                <a16:creationId xmlns:a16="http://schemas.microsoft.com/office/drawing/2014/main" id="{113F79DD-C750-7856-B45D-30DDCEE6D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944" y="3856661"/>
            <a:ext cx="1847861" cy="168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9" descr="Laptop outline">
            <a:extLst>
              <a:ext uri="{FF2B5EF4-FFF2-40B4-BE49-F238E27FC236}">
                <a16:creationId xmlns:a16="http://schemas.microsoft.com/office/drawing/2014/main" id="{6FAC3457-D640-ACDE-49B7-D8722CDEBC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3426" y="3686974"/>
            <a:ext cx="2019417" cy="201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A white rectangular object with a green light&#10;&#10;Description automatically generated">
            <a:extLst>
              <a:ext uri="{FF2B5EF4-FFF2-40B4-BE49-F238E27FC236}">
                <a16:creationId xmlns:a16="http://schemas.microsoft.com/office/drawing/2014/main" id="{D30B8311-16F2-9F62-3C3B-095168063F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064" y="2213783"/>
            <a:ext cx="2834142" cy="149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rrow: Right 22">
            <a:extLst>
              <a:ext uri="{FF2B5EF4-FFF2-40B4-BE49-F238E27FC236}">
                <a16:creationId xmlns:a16="http://schemas.microsoft.com/office/drawing/2014/main" id="{E4C2B99D-B863-4CAC-D5E7-0C05F307A9E7}"/>
              </a:ext>
            </a:extLst>
          </p:cNvPr>
          <p:cNvSpPr>
            <a:spLocks noChangeArrowheads="1"/>
          </p:cNvSpPr>
          <p:nvPr/>
        </p:nvSpPr>
        <p:spPr bwMode="auto">
          <a:xfrm>
            <a:off x="6244740" y="3623094"/>
            <a:ext cx="692150" cy="334963"/>
          </a:xfrm>
          <a:prstGeom prst="rightArrow">
            <a:avLst>
              <a:gd name="adj1" fmla="val 50000"/>
              <a:gd name="adj2" fmla="val 50004"/>
            </a:avLst>
          </a:prstGeom>
          <a:noFill/>
          <a:ln w="19050">
            <a:solidFill>
              <a:srgbClr val="954551"/>
            </a:solidFill>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pPr>
            <a:endParaRPr lang="en-US" altLang="en-US" sz="900">
              <a:solidFill>
                <a:schemeClr val="bg1"/>
              </a:solidFill>
            </a:endParaRPr>
          </a:p>
        </p:txBody>
      </p:sp>
      <p:pic>
        <p:nvPicPr>
          <p:cNvPr id="16" name="Picture 15" descr="A logo with a number and a number&#10;&#10;Description automatically generated with medium confidence">
            <a:extLst>
              <a:ext uri="{FF2B5EF4-FFF2-40B4-BE49-F238E27FC236}">
                <a16:creationId xmlns:a16="http://schemas.microsoft.com/office/drawing/2014/main" id="{C145F928-16D5-FBBB-2AC3-051A70A320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2043" y="241471"/>
            <a:ext cx="2392680" cy="987552"/>
          </a:xfrm>
          <a:prstGeom prst="rect">
            <a:avLst/>
          </a:prstGeom>
        </p:spPr>
      </p:pic>
      <p:sp>
        <p:nvSpPr>
          <p:cNvPr id="9" name="TextBox 8">
            <a:extLst>
              <a:ext uri="{FF2B5EF4-FFF2-40B4-BE49-F238E27FC236}">
                <a16:creationId xmlns:a16="http://schemas.microsoft.com/office/drawing/2014/main" id="{B8B8F532-7E4C-9C05-5366-2EB2D2A5B7E6}"/>
              </a:ext>
            </a:extLst>
          </p:cNvPr>
          <p:cNvSpPr txBox="1"/>
          <p:nvPr/>
        </p:nvSpPr>
        <p:spPr>
          <a:xfrm>
            <a:off x="7853932" y="1230973"/>
            <a:ext cx="2888901" cy="707886"/>
          </a:xfrm>
          <a:prstGeom prst="rect">
            <a:avLst/>
          </a:prstGeom>
          <a:noFill/>
        </p:spPr>
        <p:txBody>
          <a:bodyPr wrap="square" rtlCol="0">
            <a:spAutoFit/>
          </a:bodyPr>
          <a:lstStyle>
            <a:defPPr>
              <a:defRPr lang="it-IT"/>
            </a:defPPr>
            <a:lvl1pPr>
              <a:defRPr sz="800"/>
            </a:lvl1pPr>
          </a:lstStyle>
          <a:p>
            <a:pPr algn="just"/>
            <a:r>
              <a:rPr lang="en-US" sz="1000" dirty="0"/>
              <a:t>D. </a:t>
            </a:r>
            <a:r>
              <a:rPr lang="en-US" sz="1000" dirty="0" err="1"/>
              <a:t>Avola</a:t>
            </a:r>
            <a:r>
              <a:rPr lang="en-US" sz="1000" dirty="0"/>
              <a:t>, L. Cinque, M. R. Marini, A. Princic, and V. </a:t>
            </a:r>
            <a:r>
              <a:rPr lang="en-US" sz="1000" dirty="0" err="1"/>
              <a:t>Venanzi</a:t>
            </a:r>
            <a:r>
              <a:rPr lang="en-US" sz="1000" dirty="0"/>
              <a:t>, “Keyrtual: A Lightweight Virtual Musical Keyboard Based on RGB-D and Sensors Fusion,” in Computer Analysis of Images and Patterns, 2023</a:t>
            </a:r>
          </a:p>
        </p:txBody>
      </p:sp>
      <p:pic>
        <p:nvPicPr>
          <p:cNvPr id="11" name="Picture 10" descr="A camera on a tripod&#10;&#10;Description automatically generated">
            <a:extLst>
              <a:ext uri="{FF2B5EF4-FFF2-40B4-BE49-F238E27FC236}">
                <a16:creationId xmlns:a16="http://schemas.microsoft.com/office/drawing/2014/main" id="{C12DC03F-D559-C23D-A787-3863F64088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8523" y="2092921"/>
            <a:ext cx="3927707" cy="4174985"/>
          </a:xfrm>
          <a:prstGeom prst="rect">
            <a:avLst/>
          </a:prstGeom>
          <a:effectLst>
            <a:outerShdw blurRad="63500" sx="101000" sy="101000" algn="ctr" rotWithShape="0">
              <a:prstClr val="black">
                <a:alpha val="40000"/>
              </a:prstClr>
            </a:outerShdw>
          </a:effectLst>
        </p:spPr>
      </p:pic>
    </p:spTree>
    <p:extLst>
      <p:ext uri="{BB962C8B-B14F-4D97-AF65-F5344CB8AC3E}">
        <p14:creationId xmlns:p14="http://schemas.microsoft.com/office/powerpoint/2010/main" val="340890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first </a:t>
            </a:r>
            <a:r>
              <a:rPr lang="it-IT" dirty="0" err="1"/>
              <a:t>prototype</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Architecture</a:t>
            </a:r>
          </a:p>
        </p:txBody>
      </p:sp>
      <p:pic>
        <p:nvPicPr>
          <p:cNvPr id="6" name="Picture 5" descr="A screenshot of a computer&#10;&#10;Description automatically generated">
            <a:extLst>
              <a:ext uri="{FF2B5EF4-FFF2-40B4-BE49-F238E27FC236}">
                <a16:creationId xmlns:a16="http://schemas.microsoft.com/office/drawing/2014/main" id="{521D4210-322B-ACDA-3434-61CE2AC91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130" y="1782959"/>
            <a:ext cx="5551740" cy="4532167"/>
          </a:xfrm>
          <a:prstGeom prst="rect">
            <a:avLst/>
          </a:prstGeom>
        </p:spPr>
      </p:pic>
    </p:spTree>
    <p:extLst>
      <p:ext uri="{BB962C8B-B14F-4D97-AF65-F5344CB8AC3E}">
        <p14:creationId xmlns:p14="http://schemas.microsoft.com/office/powerpoint/2010/main" val="3583042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first </a:t>
            </a:r>
            <a:r>
              <a:rPr lang="it-IT" dirty="0" err="1"/>
              <a:t>prototype</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Keyboard detection</a:t>
            </a:r>
          </a:p>
        </p:txBody>
      </p:sp>
      <p:pic>
        <p:nvPicPr>
          <p:cNvPr id="4" name="Picture 3" descr="A paper with a piano keys&#10;&#10;Description automatically generated">
            <a:extLst>
              <a:ext uri="{FF2B5EF4-FFF2-40B4-BE49-F238E27FC236}">
                <a16:creationId xmlns:a16="http://schemas.microsoft.com/office/drawing/2014/main" id="{74F4EFC9-8D69-F73F-FC3F-4D07375CE95F}"/>
              </a:ext>
            </a:extLst>
          </p:cNvPr>
          <p:cNvPicPr>
            <a:picLocks noChangeAspect="1"/>
          </p:cNvPicPr>
          <p:nvPr/>
        </p:nvPicPr>
        <p:blipFill>
          <a:blip r:embed="rId3"/>
          <a:stretch>
            <a:fillRect/>
          </a:stretch>
        </p:blipFill>
        <p:spPr>
          <a:xfrm>
            <a:off x="6322658" y="1934350"/>
            <a:ext cx="3481406" cy="1955214"/>
          </a:xfrm>
          <a:prstGeom prst="rect">
            <a:avLst/>
          </a:prstGeom>
        </p:spPr>
      </p:pic>
      <p:pic>
        <p:nvPicPr>
          <p:cNvPr id="5" name="Picture 4" descr="A drawing of a piano keyboard&#10;&#10;Description automatically generated">
            <a:extLst>
              <a:ext uri="{FF2B5EF4-FFF2-40B4-BE49-F238E27FC236}">
                <a16:creationId xmlns:a16="http://schemas.microsoft.com/office/drawing/2014/main" id="{684FBD0E-161C-1009-144B-374C2D5AE565}"/>
              </a:ext>
            </a:extLst>
          </p:cNvPr>
          <p:cNvPicPr>
            <a:picLocks noChangeAspect="1"/>
          </p:cNvPicPr>
          <p:nvPr/>
        </p:nvPicPr>
        <p:blipFill>
          <a:blip r:embed="rId4"/>
          <a:stretch>
            <a:fillRect/>
          </a:stretch>
        </p:blipFill>
        <p:spPr>
          <a:xfrm>
            <a:off x="6335136" y="4559099"/>
            <a:ext cx="3468928" cy="1955214"/>
          </a:xfrm>
          <a:prstGeom prst="rect">
            <a:avLst/>
          </a:prstGeom>
        </p:spPr>
      </p:pic>
      <p:pic>
        <p:nvPicPr>
          <p:cNvPr id="6" name="Picture 5" descr="A black screen with a white border&#10;&#10;Description automatically generated">
            <a:extLst>
              <a:ext uri="{FF2B5EF4-FFF2-40B4-BE49-F238E27FC236}">
                <a16:creationId xmlns:a16="http://schemas.microsoft.com/office/drawing/2014/main" id="{9312706F-F306-2B4D-BC2A-E6ABC95769E9}"/>
              </a:ext>
            </a:extLst>
          </p:cNvPr>
          <p:cNvPicPr>
            <a:picLocks noChangeAspect="1"/>
          </p:cNvPicPr>
          <p:nvPr/>
        </p:nvPicPr>
        <p:blipFill>
          <a:blip r:embed="rId5"/>
          <a:stretch>
            <a:fillRect/>
          </a:stretch>
        </p:blipFill>
        <p:spPr>
          <a:xfrm>
            <a:off x="2224863" y="1934350"/>
            <a:ext cx="3481406" cy="1955214"/>
          </a:xfrm>
          <a:prstGeom prst="rect">
            <a:avLst/>
          </a:prstGeom>
        </p:spPr>
      </p:pic>
      <p:sp>
        <p:nvSpPr>
          <p:cNvPr id="7" name="TextBox 6">
            <a:extLst>
              <a:ext uri="{FF2B5EF4-FFF2-40B4-BE49-F238E27FC236}">
                <a16:creationId xmlns:a16="http://schemas.microsoft.com/office/drawing/2014/main" id="{84E6F3BA-D128-BADD-F76A-7E136BFCADF5}"/>
              </a:ext>
            </a:extLst>
          </p:cNvPr>
          <p:cNvSpPr txBox="1"/>
          <p:nvPr/>
        </p:nvSpPr>
        <p:spPr>
          <a:xfrm>
            <a:off x="2224863" y="4553883"/>
            <a:ext cx="4097795"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Background subtraction</a:t>
            </a:r>
          </a:p>
          <a:p>
            <a:pPr marL="342900" indent="-342900">
              <a:buFont typeface="Arial" panose="020B0604020202020204" pitchFamily="34" charset="0"/>
              <a:buChar char="•"/>
            </a:pPr>
            <a:r>
              <a:rPr lang="en-US" sz="2400" dirty="0"/>
              <a:t>Adaptive thresholding</a:t>
            </a:r>
          </a:p>
          <a:p>
            <a:pPr marL="342900" indent="-342900">
              <a:buFont typeface="Arial" panose="020B0604020202020204" pitchFamily="34" charset="0"/>
              <a:buChar char="•"/>
            </a:pPr>
            <a:r>
              <a:rPr lang="en-US" sz="2400" dirty="0"/>
              <a:t>Canny edge detector</a:t>
            </a:r>
          </a:p>
          <a:p>
            <a:pPr marL="342900" indent="-342900">
              <a:buFont typeface="Arial" panose="020B0604020202020204" pitchFamily="34" charset="0"/>
              <a:buChar char="•"/>
            </a:pPr>
            <a:r>
              <a:rPr lang="en-US" sz="2400" dirty="0"/>
              <a:t>Hough lines</a:t>
            </a:r>
          </a:p>
          <a:p>
            <a:pPr marL="342900" indent="-342900">
              <a:buFont typeface="Arial" panose="020B0604020202020204" pitchFamily="34" charset="0"/>
              <a:buChar char="•"/>
            </a:pPr>
            <a:r>
              <a:rPr lang="en-US" sz="2400" dirty="0"/>
              <a:t>K-means</a:t>
            </a:r>
          </a:p>
        </p:txBody>
      </p:sp>
      <p:sp>
        <p:nvSpPr>
          <p:cNvPr id="8" name="Arrow: Right 7">
            <a:extLst>
              <a:ext uri="{FF2B5EF4-FFF2-40B4-BE49-F238E27FC236}">
                <a16:creationId xmlns:a16="http://schemas.microsoft.com/office/drawing/2014/main" id="{DF3667BC-6C2E-9A14-559C-5BFB9C192F74}"/>
              </a:ext>
            </a:extLst>
          </p:cNvPr>
          <p:cNvSpPr/>
          <p:nvPr/>
        </p:nvSpPr>
        <p:spPr>
          <a:xfrm>
            <a:off x="5820683" y="2793872"/>
            <a:ext cx="387560" cy="236170"/>
          </a:xfrm>
          <a:prstGeom prst="rightArrow">
            <a:avLst/>
          </a:prstGeom>
          <a:noFill/>
          <a:ln w="19050">
            <a:solidFill>
              <a:srgbClr val="954551"/>
            </a:solidFill>
          </a:ln>
        </p:spPr>
        <p:txBody>
          <a:bodyPr/>
          <a:lstStyle/>
          <a:p>
            <a:pPr>
              <a:spcBef>
                <a:spcPct val="0"/>
              </a:spcBef>
            </a:pPr>
            <a:endParaRPr lang="en-US" sz="900">
              <a:solidFill>
                <a:schemeClr val="bg1"/>
              </a:solidFill>
              <a:latin typeface="Arial" panose="020B0604020202020204" pitchFamily="34" charset="0"/>
              <a:ea typeface="ＭＳ Ｐゴシック" panose="020B0600070205080204" pitchFamily="34" charset="-128"/>
            </a:endParaRPr>
          </a:p>
        </p:txBody>
      </p:sp>
      <p:sp>
        <p:nvSpPr>
          <p:cNvPr id="10" name="Arrow: Right 9">
            <a:extLst>
              <a:ext uri="{FF2B5EF4-FFF2-40B4-BE49-F238E27FC236}">
                <a16:creationId xmlns:a16="http://schemas.microsoft.com/office/drawing/2014/main" id="{D4272519-9E09-FB6A-5ACF-0EE5F6146165}"/>
              </a:ext>
            </a:extLst>
          </p:cNvPr>
          <p:cNvSpPr/>
          <p:nvPr/>
        </p:nvSpPr>
        <p:spPr>
          <a:xfrm rot="5400000">
            <a:off x="7869581" y="4103638"/>
            <a:ext cx="387560" cy="236170"/>
          </a:xfrm>
          <a:prstGeom prst="rightArrow">
            <a:avLst/>
          </a:prstGeom>
          <a:noFill/>
          <a:ln w="19050">
            <a:solidFill>
              <a:srgbClr val="954551"/>
            </a:solidFill>
          </a:ln>
        </p:spPr>
        <p:txBody>
          <a:bodyPr/>
          <a:lstStyle/>
          <a:p>
            <a:pPr>
              <a:spcBef>
                <a:spcPct val="0"/>
              </a:spcBef>
            </a:pPr>
            <a:endParaRPr lang="en-US" sz="900">
              <a:solidFill>
                <a:schemeClr val="bg1"/>
              </a:solidFill>
              <a:latin typeface="Arial" panose="020B0604020202020204" pitchFamily="34" charset="0"/>
              <a:ea typeface="ＭＳ Ｐゴシック" panose="020B0600070205080204" pitchFamily="34" charset="-128"/>
            </a:endParaRPr>
          </a:p>
        </p:txBody>
      </p:sp>
      <p:pic>
        <p:nvPicPr>
          <p:cNvPr id="9" name="Picture 8" descr="A paper with a piano keys&#10;&#10;Description automatically generated">
            <a:extLst>
              <a:ext uri="{FF2B5EF4-FFF2-40B4-BE49-F238E27FC236}">
                <a16:creationId xmlns:a16="http://schemas.microsoft.com/office/drawing/2014/main" id="{65187757-0F3B-79E1-DBF7-B19F51DDB428}"/>
              </a:ext>
            </a:extLst>
          </p:cNvPr>
          <p:cNvPicPr>
            <a:picLocks noChangeAspect="1"/>
          </p:cNvPicPr>
          <p:nvPr/>
        </p:nvPicPr>
        <p:blipFill>
          <a:blip r:embed="rId3"/>
          <a:stretch>
            <a:fillRect/>
          </a:stretch>
        </p:blipFill>
        <p:spPr>
          <a:xfrm>
            <a:off x="6322658" y="1929134"/>
            <a:ext cx="3481406" cy="1955214"/>
          </a:xfrm>
          <a:prstGeom prst="rect">
            <a:avLst/>
          </a:prstGeom>
          <a:effectLst>
            <a:outerShdw blurRad="63500" sx="102000" sy="102000" algn="ctr" rotWithShape="0">
              <a:prstClr val="black">
                <a:alpha val="40000"/>
              </a:prstClr>
            </a:outerShdw>
          </a:effectLst>
        </p:spPr>
      </p:pic>
      <p:pic>
        <p:nvPicPr>
          <p:cNvPr id="11" name="Picture 10" descr="A drawing of a piano keyboard&#10;&#10;Description automatically generated">
            <a:extLst>
              <a:ext uri="{FF2B5EF4-FFF2-40B4-BE49-F238E27FC236}">
                <a16:creationId xmlns:a16="http://schemas.microsoft.com/office/drawing/2014/main" id="{487D4229-7234-2779-FACD-8EEC897473C5}"/>
              </a:ext>
            </a:extLst>
          </p:cNvPr>
          <p:cNvPicPr>
            <a:picLocks noChangeAspect="1"/>
          </p:cNvPicPr>
          <p:nvPr/>
        </p:nvPicPr>
        <p:blipFill>
          <a:blip r:embed="rId4"/>
          <a:stretch>
            <a:fillRect/>
          </a:stretch>
        </p:blipFill>
        <p:spPr>
          <a:xfrm>
            <a:off x="6335136" y="4553883"/>
            <a:ext cx="3468928" cy="1955214"/>
          </a:xfrm>
          <a:prstGeom prst="rect">
            <a:avLst/>
          </a:prstGeom>
          <a:effectLst>
            <a:outerShdw blurRad="63500" sx="102000" sy="102000" algn="ctr" rotWithShape="0">
              <a:prstClr val="black">
                <a:alpha val="40000"/>
              </a:prstClr>
            </a:outerShdw>
          </a:effectLst>
        </p:spPr>
      </p:pic>
      <p:pic>
        <p:nvPicPr>
          <p:cNvPr id="12" name="Picture 11" descr="A black screen with a white border&#10;&#10;Description automatically generated">
            <a:extLst>
              <a:ext uri="{FF2B5EF4-FFF2-40B4-BE49-F238E27FC236}">
                <a16:creationId xmlns:a16="http://schemas.microsoft.com/office/drawing/2014/main" id="{1450C4ED-CF08-9E2F-DD56-7A13BC0055D4}"/>
              </a:ext>
            </a:extLst>
          </p:cNvPr>
          <p:cNvPicPr>
            <a:picLocks noChangeAspect="1"/>
          </p:cNvPicPr>
          <p:nvPr/>
        </p:nvPicPr>
        <p:blipFill>
          <a:blip r:embed="rId5"/>
          <a:stretch>
            <a:fillRect/>
          </a:stretch>
        </p:blipFill>
        <p:spPr>
          <a:xfrm>
            <a:off x="2224863" y="1929134"/>
            <a:ext cx="3481406" cy="195521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9032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B3B0-5046-2820-964D-DC7DD25D04A1}"/>
              </a:ext>
            </a:extLst>
          </p:cNvPr>
          <p:cNvSpPr>
            <a:spLocks noGrp="1"/>
          </p:cNvSpPr>
          <p:nvPr>
            <p:ph type="title"/>
          </p:nvPr>
        </p:nvSpPr>
        <p:spPr/>
        <p:txBody>
          <a:bodyPr>
            <a:normAutofit/>
          </a:bodyPr>
          <a:lstStyle/>
          <a:p>
            <a:r>
              <a:rPr lang="it-IT" dirty="0"/>
              <a:t>The first </a:t>
            </a:r>
            <a:r>
              <a:rPr lang="it-IT" dirty="0" err="1"/>
              <a:t>prototype</a:t>
            </a:r>
            <a:endParaRPr lang="en-US" dirty="0">
              <a:solidFill>
                <a:schemeClr val="accent3"/>
              </a:solidFill>
            </a:endParaRPr>
          </a:p>
        </p:txBody>
      </p:sp>
      <p:sp>
        <p:nvSpPr>
          <p:cNvPr id="3" name="TextBox 2">
            <a:extLst>
              <a:ext uri="{FF2B5EF4-FFF2-40B4-BE49-F238E27FC236}">
                <a16:creationId xmlns:a16="http://schemas.microsoft.com/office/drawing/2014/main" id="{375F31B3-A095-57D4-4B5F-51C1E45C17AB}"/>
              </a:ext>
            </a:extLst>
          </p:cNvPr>
          <p:cNvSpPr txBox="1"/>
          <p:nvPr/>
        </p:nvSpPr>
        <p:spPr>
          <a:xfrm>
            <a:off x="838200" y="1229023"/>
            <a:ext cx="9240890" cy="461665"/>
          </a:xfrm>
          <a:prstGeom prst="rect">
            <a:avLst/>
          </a:prstGeom>
          <a:noFill/>
        </p:spPr>
        <p:txBody>
          <a:bodyPr wrap="square" rtlCol="0">
            <a:spAutoFit/>
          </a:bodyPr>
          <a:lstStyle/>
          <a:p>
            <a:r>
              <a:rPr lang="en-US" sz="2400" dirty="0">
                <a:solidFill>
                  <a:srgbClr val="954551"/>
                </a:solidFill>
              </a:rPr>
              <a:t>Hand detection</a:t>
            </a:r>
          </a:p>
        </p:txBody>
      </p:sp>
      <p:pic>
        <p:nvPicPr>
          <p:cNvPr id="15" name="Picture 14" descr="A green line with red dots&#10;&#10;Description automatically generated">
            <a:extLst>
              <a:ext uri="{FF2B5EF4-FFF2-40B4-BE49-F238E27FC236}">
                <a16:creationId xmlns:a16="http://schemas.microsoft.com/office/drawing/2014/main" id="{0F0B24BC-055F-8C46-50FD-2BCA0D714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837" y="4016440"/>
            <a:ext cx="2591935" cy="2359100"/>
          </a:xfrm>
          <a:prstGeom prst="rect">
            <a:avLst/>
          </a:prstGeom>
        </p:spPr>
      </p:pic>
      <p:sp>
        <p:nvSpPr>
          <p:cNvPr id="18" name="Plus Sign 17">
            <a:extLst>
              <a:ext uri="{FF2B5EF4-FFF2-40B4-BE49-F238E27FC236}">
                <a16:creationId xmlns:a16="http://schemas.microsoft.com/office/drawing/2014/main" id="{9D7230E3-90E8-13BE-BE53-26DC15D9C5AE}"/>
              </a:ext>
            </a:extLst>
          </p:cNvPr>
          <p:cNvSpPr/>
          <p:nvPr/>
        </p:nvSpPr>
        <p:spPr>
          <a:xfrm>
            <a:off x="2112910" y="3171785"/>
            <a:ext cx="609600" cy="581079"/>
          </a:xfrm>
          <a:prstGeom prst="mathPlus">
            <a:avLst>
              <a:gd name="adj1" fmla="val 9307"/>
            </a:avLst>
          </a:prstGeom>
          <a:solidFill>
            <a:srgbClr val="954551"/>
          </a:solidFill>
          <a:ln>
            <a:solidFill>
              <a:srgbClr val="9545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22">
            <a:extLst>
              <a:ext uri="{FF2B5EF4-FFF2-40B4-BE49-F238E27FC236}">
                <a16:creationId xmlns:a16="http://schemas.microsoft.com/office/drawing/2014/main" id="{2D57026C-EE67-0E80-4F3F-583E899C719A}"/>
              </a:ext>
            </a:extLst>
          </p:cNvPr>
          <p:cNvSpPr>
            <a:spLocks noChangeArrowheads="1"/>
          </p:cNvSpPr>
          <p:nvPr/>
        </p:nvSpPr>
        <p:spPr bwMode="auto">
          <a:xfrm>
            <a:off x="4668869" y="3294842"/>
            <a:ext cx="692150" cy="334963"/>
          </a:xfrm>
          <a:prstGeom prst="rightArrow">
            <a:avLst>
              <a:gd name="adj1" fmla="val 50000"/>
              <a:gd name="adj2" fmla="val 50004"/>
            </a:avLst>
          </a:prstGeom>
          <a:noFill/>
          <a:ln w="19050">
            <a:solidFill>
              <a:srgbClr val="954551"/>
            </a:solidFill>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pPr>
            <a:endParaRPr lang="en-US" altLang="en-US" sz="900">
              <a:solidFill>
                <a:schemeClr val="bg1"/>
              </a:solidFill>
            </a:endParaRPr>
          </a:p>
        </p:txBody>
      </p:sp>
      <p:pic>
        <p:nvPicPr>
          <p:cNvPr id="7" name="Picture 6" descr="A rectangular object with text above it&#10;&#10;Description automatically generated with medium confidence">
            <a:extLst>
              <a:ext uri="{FF2B5EF4-FFF2-40B4-BE49-F238E27FC236}">
                <a16:creationId xmlns:a16="http://schemas.microsoft.com/office/drawing/2014/main" id="{6544D4C9-3E06-F159-FCFC-9929F0A84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9009" y="1534305"/>
            <a:ext cx="5009163" cy="4191000"/>
          </a:xfrm>
          <a:prstGeom prst="rect">
            <a:avLst/>
          </a:prstGeom>
        </p:spPr>
      </p:pic>
      <p:pic>
        <p:nvPicPr>
          <p:cNvPr id="4" name="Picture 4" descr="A white rectangular object with a green light&#10;&#10;Description automatically generated">
            <a:extLst>
              <a:ext uri="{FF2B5EF4-FFF2-40B4-BE49-F238E27FC236}">
                <a16:creationId xmlns:a16="http://schemas.microsoft.com/office/drawing/2014/main" id="{C15E4179-C12B-2874-C070-3B63737FE1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70" y="1593517"/>
            <a:ext cx="3856880" cy="203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486213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1359</TotalTime>
  <Words>1470</Words>
  <Application>Microsoft Office PowerPoint</Application>
  <PresentationFormat>Widescreen</PresentationFormat>
  <Paragraphs>135</Paragraphs>
  <Slides>21</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DengXian</vt:lpstr>
      <vt:lpstr>Aptos</vt:lpstr>
      <vt:lpstr>Arial</vt:lpstr>
      <vt:lpstr>Calibri</vt:lpstr>
      <vt:lpstr>Roboto</vt:lpstr>
      <vt:lpstr>Tema di Office</vt:lpstr>
      <vt:lpstr>Keyrtual</vt:lpstr>
      <vt:lpstr>Keyrtual</vt:lpstr>
      <vt:lpstr>The new Reality</vt:lpstr>
      <vt:lpstr>The goal</vt:lpstr>
      <vt:lpstr>Related work</vt:lpstr>
      <vt:lpstr>The first prototype</vt:lpstr>
      <vt:lpstr>The first prototype</vt:lpstr>
      <vt:lpstr>The first prototype</vt:lpstr>
      <vt:lpstr>The first prototype</vt:lpstr>
      <vt:lpstr>The application</vt:lpstr>
      <vt:lpstr>The application</vt:lpstr>
      <vt:lpstr>The application</vt:lpstr>
      <vt:lpstr>The application</vt:lpstr>
      <vt:lpstr>The application</vt:lpstr>
      <vt:lpstr>The application</vt:lpstr>
      <vt:lpstr>The application</vt:lpstr>
      <vt:lpstr>Results</vt:lpstr>
      <vt:lpstr>PowerPoint Presentation</vt:lpstr>
      <vt:lpstr>Thank you!</vt:lpstr>
      <vt:lpstr>The application</vt:lpstr>
      <vt:lpstr>The 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Raoul Marini</dc:creator>
  <cp:lastModifiedBy>andrea princic</cp:lastModifiedBy>
  <cp:revision>111</cp:revision>
  <dcterms:created xsi:type="dcterms:W3CDTF">2022-06-29T08:38:04Z</dcterms:created>
  <dcterms:modified xsi:type="dcterms:W3CDTF">2024-10-21T14:51:34Z</dcterms:modified>
</cp:coreProperties>
</file>